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35"/>
  </p:notesMasterIdLst>
  <p:handoutMasterIdLst>
    <p:handoutMasterId r:id="rId36"/>
  </p:handoutMasterIdLst>
  <p:sldIdLst>
    <p:sldId id="264" r:id="rId5"/>
    <p:sldId id="265" r:id="rId6"/>
    <p:sldId id="266" r:id="rId7"/>
    <p:sldId id="267" r:id="rId8"/>
    <p:sldId id="288" r:id="rId9"/>
    <p:sldId id="289" r:id="rId10"/>
    <p:sldId id="268" r:id="rId11"/>
    <p:sldId id="290" r:id="rId12"/>
    <p:sldId id="294" r:id="rId13"/>
    <p:sldId id="295" r:id="rId14"/>
    <p:sldId id="272" r:id="rId15"/>
    <p:sldId id="273" r:id="rId16"/>
    <p:sldId id="274" r:id="rId17"/>
    <p:sldId id="275" r:id="rId18"/>
    <p:sldId id="276" r:id="rId19"/>
    <p:sldId id="277" r:id="rId20"/>
    <p:sldId id="278" r:id="rId21"/>
    <p:sldId id="279" r:id="rId22"/>
    <p:sldId id="281" r:id="rId23"/>
    <p:sldId id="280" r:id="rId24"/>
    <p:sldId id="282" r:id="rId25"/>
    <p:sldId id="283" r:id="rId26"/>
    <p:sldId id="284" r:id="rId27"/>
    <p:sldId id="285" r:id="rId28"/>
    <p:sldId id="286" r:id="rId29"/>
    <p:sldId id="287" r:id="rId30"/>
    <p:sldId id="291" r:id="rId31"/>
    <p:sldId id="292" r:id="rId32"/>
    <p:sldId id="293" r:id="rId33"/>
    <p:sldId id="29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p:scale>
          <a:sx n="81" d="100"/>
          <a:sy n="81" d="100"/>
        </p:scale>
        <p:origin x="-216" y="-19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3/6/2023</a:t>
            </a:fld>
            <a:endParaRPr lang="en-US" dirty="0"/>
          </a:p>
        </p:txBody>
      </p:sp>
      <p:sp>
        <p:nvSpPr>
          <p:cNvPr id="4" name="Footer Placeholder 3">
            <a:extLst>
              <a:ext uri="{FF2B5EF4-FFF2-40B4-BE49-F238E27FC236}">
                <a16:creationId xmlns=""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3/6/2023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3/6/2023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3/6/2023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3/6/2023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3/6/2023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3/6/2023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3/6/2023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3/6/2023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3/6/2023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3/6/2023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kartikdhari15/DATA_ANALYTICS_COLLEGE_PROJECT.git"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 xmlns:a16="http://schemas.microsoft.com/office/drawing/2014/main" id="{9FDD9264-A478-4B82-A891-2BEA8BF9F6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 xmlns:a16="http://schemas.microsoft.com/office/drawing/2014/main" id="{E02A32A9-E857-46CE-8AA3-D318B7D6463D}"/>
              </a:ext>
              <a:ext uri="{C183D7F6-B498-43B3-948B-1728B52AA6E4}">
                <adec:decorative xmlns="" xmlns:adec="http://schemas.microsoft.com/office/drawing/2017/decorative" val="1"/>
              </a:ext>
            </a:extLst>
          </p:cNvPr>
          <p:cNvPicPr>
            <a:picLocks noChangeAspect="1"/>
          </p:cNvPicPr>
          <p:nvPr/>
        </p:nvPicPr>
        <p:blipFill rotWithShape="1">
          <a:blip r:embed="rId2"/>
          <a:srcRect t="2926" r="9092" b="20447"/>
          <a:stretch/>
        </p:blipFill>
        <p:spPr>
          <a:xfrm>
            <a:off x="20" y="-1"/>
            <a:ext cx="12188932" cy="6858000"/>
          </a:xfrm>
          <a:prstGeom prst="rect">
            <a:avLst/>
          </a:prstGeom>
        </p:spPr>
      </p:pic>
      <p:sp>
        <p:nvSpPr>
          <p:cNvPr id="21" name="Rectangle 20">
            <a:extLst>
              <a:ext uri="{FF2B5EF4-FFF2-40B4-BE49-F238E27FC236}">
                <a16:creationId xmlns="" xmlns:a16="http://schemas.microsoft.com/office/drawing/2014/main" id="{C4D755E9-CEF5-43A7-A514-4664F25F398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50BAEEE6-69AA-4811-8D2B-F84F74D46B57}"/>
              </a:ext>
            </a:extLst>
          </p:cNvPr>
          <p:cNvSpPr>
            <a:spLocks noGrp="1"/>
          </p:cNvSpPr>
          <p:nvPr>
            <p:ph type="ctrTitle"/>
          </p:nvPr>
        </p:nvSpPr>
        <p:spPr>
          <a:xfrm>
            <a:off x="380336" y="1137037"/>
            <a:ext cx="3933755" cy="1875794"/>
          </a:xfrm>
        </p:spPr>
        <p:txBody>
          <a:bodyPr>
            <a:normAutofit fontScale="90000"/>
          </a:bodyPr>
          <a:lstStyle/>
          <a:p>
            <a:r>
              <a:rPr lang="en-US" sz="4400" b="1" dirty="0" smtClean="0">
                <a:latin typeface="Cambria" panose="02040503050406030204" pitchFamily="18" charset="0"/>
                <a:ea typeface="Cambria" panose="02040503050406030204" pitchFamily="18" charset="0"/>
              </a:rPr>
              <a:t>Detection of Parkinson's Disease</a:t>
            </a:r>
            <a:endParaRPr lang="en-US" sz="4400" b="1" dirty="0">
              <a:latin typeface="Cambria" panose="02040503050406030204" pitchFamily="18" charset="0"/>
              <a:ea typeface="Cambria" panose="02040503050406030204" pitchFamily="18" charset="0"/>
            </a:endParaRPr>
          </a:p>
        </p:txBody>
      </p:sp>
      <p:sp>
        <p:nvSpPr>
          <p:cNvPr id="23" name="Rectangle 22">
            <a:extLst>
              <a:ext uri="{FF2B5EF4-FFF2-40B4-BE49-F238E27FC236}">
                <a16:creationId xmlns="" xmlns:a16="http://schemas.microsoft.com/office/drawing/2014/main" id="{2BF879CD-ED15-450F-B829-699C694D2E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a:extLst>
              <a:ext uri="{FF2B5EF4-FFF2-40B4-BE49-F238E27FC236}">
                <a16:creationId xmlns="" xmlns:a16="http://schemas.microsoft.com/office/drawing/2014/main" id="{E60F3184-CC38-2879-1E2A-A510FB9D437A}"/>
              </a:ext>
            </a:extLst>
          </p:cNvPr>
          <p:cNvSpPr txBox="1"/>
          <p:nvPr/>
        </p:nvSpPr>
        <p:spPr>
          <a:xfrm>
            <a:off x="437322" y="3274347"/>
            <a:ext cx="3220278" cy="369332"/>
          </a:xfrm>
          <a:prstGeom prst="rect">
            <a:avLst/>
          </a:prstGeom>
          <a:solidFill>
            <a:srgbClr val="FF0000"/>
          </a:solidFill>
        </p:spPr>
        <p:txBody>
          <a:bodyPr wrap="square" rtlCol="0">
            <a:spAutoFit/>
          </a:bodyPr>
          <a:lstStyle/>
          <a:p>
            <a:endParaRPr lang="en-IN" dirty="0"/>
          </a:p>
        </p:txBody>
      </p:sp>
    </p:spTree>
    <p:extLst>
      <p:ext uri="{BB962C8B-B14F-4D97-AF65-F5344CB8AC3E}">
        <p14:creationId xmlns:p14="http://schemas.microsoft.com/office/powerpoint/2010/main" val="35503160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8" y="1123837"/>
            <a:ext cx="3146773" cy="4601183"/>
          </a:xfrm>
        </p:spPr>
        <p:txBody>
          <a:bodyPr/>
          <a:lstStyle/>
          <a:p>
            <a:r>
              <a:rPr lang="en-US" b="1" dirty="0" smtClean="0"/>
              <a:t>DATASET ATTRIBUTE INFORMATION</a:t>
            </a:r>
            <a:endParaRPr lang="en-IN" b="1" dirty="0"/>
          </a:p>
        </p:txBody>
      </p:sp>
      <p:sp>
        <p:nvSpPr>
          <p:cNvPr id="3" name="Rectangle 2"/>
          <p:cNvSpPr/>
          <p:nvPr/>
        </p:nvSpPr>
        <p:spPr>
          <a:xfrm>
            <a:off x="3634154" y="985805"/>
            <a:ext cx="7256584" cy="4801314"/>
          </a:xfrm>
          <a:prstGeom prst="rect">
            <a:avLst/>
          </a:prstGeom>
        </p:spPr>
        <p:txBody>
          <a:bodyPr wrap="square">
            <a:spAutoFit/>
          </a:bodyPr>
          <a:lstStyle/>
          <a:p>
            <a:r>
              <a:rPr lang="en-IN" b="1" dirty="0"/>
              <a:t>Matrix column entries (attributes):</a:t>
            </a:r>
          </a:p>
          <a:p>
            <a:r>
              <a:rPr lang="en-IN" b="1" dirty="0"/>
              <a:t>name - ASCII subject name and recording number</a:t>
            </a:r>
          </a:p>
          <a:p>
            <a:r>
              <a:rPr lang="en-IN" b="1" dirty="0" err="1"/>
              <a:t>MDVP:Fo</a:t>
            </a:r>
            <a:r>
              <a:rPr lang="en-IN" b="1" dirty="0"/>
              <a:t>(Hz) - Average vocal fundamental frequency</a:t>
            </a:r>
          </a:p>
          <a:p>
            <a:r>
              <a:rPr lang="en-IN" b="1" dirty="0" err="1"/>
              <a:t>MDVP:Fhi</a:t>
            </a:r>
            <a:r>
              <a:rPr lang="en-IN" b="1" dirty="0"/>
              <a:t>(Hz) - Maximum vocal fundamental frequency</a:t>
            </a:r>
          </a:p>
          <a:p>
            <a:r>
              <a:rPr lang="en-IN" b="1" dirty="0" err="1"/>
              <a:t>MDVP:Flo</a:t>
            </a:r>
            <a:r>
              <a:rPr lang="en-IN" b="1" dirty="0"/>
              <a:t>(Hz) - Minimum vocal fundamental frequency</a:t>
            </a:r>
          </a:p>
          <a:p>
            <a:r>
              <a:rPr lang="en-IN" b="1" dirty="0" err="1"/>
              <a:t>MDVP:Jitter</a:t>
            </a:r>
            <a:r>
              <a:rPr lang="en-IN" b="1" dirty="0"/>
              <a:t>(%), </a:t>
            </a:r>
            <a:r>
              <a:rPr lang="en-IN" b="1" dirty="0" err="1"/>
              <a:t>MDVP:Jitter</a:t>
            </a:r>
            <a:r>
              <a:rPr lang="en-IN" b="1" dirty="0"/>
              <a:t>(Abs), MDVP:RAP, MDVP:PPQ, </a:t>
            </a:r>
            <a:r>
              <a:rPr lang="en-IN" b="1" dirty="0" err="1"/>
              <a:t>Jitter:DDP</a:t>
            </a:r>
            <a:r>
              <a:rPr lang="en-IN" b="1" dirty="0"/>
              <a:t> - Several measures of variation in fundamental frequency</a:t>
            </a:r>
          </a:p>
          <a:p>
            <a:r>
              <a:rPr lang="en-IN" b="1" dirty="0" err="1"/>
              <a:t>MDVP:Shimmer,MDVP:Shimmer</a:t>
            </a:r>
            <a:r>
              <a:rPr lang="en-IN" b="1" dirty="0"/>
              <a:t>(dB),Shimmer:APQ3,Shimmer:APQ5,MDVP:APQ,Shimmer:DDA - Several measures of variation in amplitude</a:t>
            </a:r>
          </a:p>
          <a:p>
            <a:r>
              <a:rPr lang="en-IN" b="1" dirty="0"/>
              <a:t>NHR, HNR - Two measures of the ratio of noise to tonal components in the voice</a:t>
            </a:r>
          </a:p>
          <a:p>
            <a:r>
              <a:rPr lang="en-IN" b="1" dirty="0"/>
              <a:t>status - The health status of the subject (one) - Parkinson's, (zero) - healthy</a:t>
            </a:r>
          </a:p>
          <a:p>
            <a:r>
              <a:rPr lang="en-IN" b="1" dirty="0"/>
              <a:t>RPDE, D2 - Two nonlinear dynamical complexity measures</a:t>
            </a:r>
          </a:p>
          <a:p>
            <a:r>
              <a:rPr lang="en-IN" b="1" dirty="0"/>
              <a:t>DFA - Signal fractal scaling exponent</a:t>
            </a:r>
          </a:p>
          <a:p>
            <a:r>
              <a:rPr lang="en-IN" b="1" dirty="0"/>
              <a:t>spread1,spread2,PPE - Three nonlinear measures of fundamental frequency variation</a:t>
            </a:r>
          </a:p>
        </p:txBody>
      </p:sp>
    </p:spTree>
    <p:extLst>
      <p:ext uri="{BB962C8B-B14F-4D97-AF65-F5344CB8AC3E}">
        <p14:creationId xmlns:p14="http://schemas.microsoft.com/office/powerpoint/2010/main" val="1988245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713761-96D3-871C-A065-95CF2A7BB7DE}"/>
              </a:ext>
            </a:extLst>
          </p:cNvPr>
          <p:cNvSpPr>
            <a:spLocks noGrp="1"/>
          </p:cNvSpPr>
          <p:nvPr>
            <p:ph type="title"/>
          </p:nvPr>
        </p:nvSpPr>
        <p:spPr/>
        <p:txBody>
          <a:bodyPr/>
          <a:lstStyle/>
          <a:p>
            <a:r>
              <a:rPr lang="en-IN" b="1" dirty="0"/>
              <a:t>IMPORT LIBRARIES </a:t>
            </a:r>
          </a:p>
        </p:txBody>
      </p:sp>
      <p:pic>
        <p:nvPicPr>
          <p:cNvPr id="4" name="Picture 3">
            <a:extLst>
              <a:ext uri="{FF2B5EF4-FFF2-40B4-BE49-F238E27FC236}">
                <a16:creationId xmlns="" xmlns:a16="http://schemas.microsoft.com/office/drawing/2014/main" id="{A1DEC85B-488B-197D-93DA-A4C771941A89}"/>
              </a:ext>
            </a:extLst>
          </p:cNvPr>
          <p:cNvPicPr>
            <a:picLocks noChangeAspect="1"/>
          </p:cNvPicPr>
          <p:nvPr/>
        </p:nvPicPr>
        <p:blipFill>
          <a:blip r:embed="rId2"/>
          <a:stretch>
            <a:fillRect/>
          </a:stretch>
        </p:blipFill>
        <p:spPr>
          <a:xfrm>
            <a:off x="3737113" y="978010"/>
            <a:ext cx="6847517" cy="4277801"/>
          </a:xfrm>
          <a:prstGeom prst="rect">
            <a:avLst/>
          </a:prstGeom>
        </p:spPr>
      </p:pic>
    </p:spTree>
    <p:extLst>
      <p:ext uri="{BB962C8B-B14F-4D97-AF65-F5344CB8AC3E}">
        <p14:creationId xmlns:p14="http://schemas.microsoft.com/office/powerpoint/2010/main" val="30840375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986599-5DA2-2682-5883-6A9C635ABE4D}"/>
              </a:ext>
            </a:extLst>
          </p:cNvPr>
          <p:cNvSpPr>
            <a:spLocks noGrp="1"/>
          </p:cNvSpPr>
          <p:nvPr>
            <p:ph type="title"/>
          </p:nvPr>
        </p:nvSpPr>
        <p:spPr/>
        <p:txBody>
          <a:bodyPr/>
          <a:lstStyle/>
          <a:p>
            <a:r>
              <a:rPr lang="en-US" b="1" dirty="0"/>
              <a:t>LOADING DATASET</a:t>
            </a:r>
            <a:endParaRPr lang="en-IN" b="1" dirty="0"/>
          </a:p>
        </p:txBody>
      </p:sp>
      <p:pic>
        <p:nvPicPr>
          <p:cNvPr id="4" name="Picture 3">
            <a:extLst>
              <a:ext uri="{FF2B5EF4-FFF2-40B4-BE49-F238E27FC236}">
                <a16:creationId xmlns="" xmlns:a16="http://schemas.microsoft.com/office/drawing/2014/main" id="{7945CF1C-969F-62A0-C1A3-FFBB81D4767B}"/>
              </a:ext>
            </a:extLst>
          </p:cNvPr>
          <p:cNvPicPr>
            <a:picLocks noChangeAspect="1"/>
          </p:cNvPicPr>
          <p:nvPr/>
        </p:nvPicPr>
        <p:blipFill>
          <a:blip r:embed="rId2"/>
          <a:stretch>
            <a:fillRect/>
          </a:stretch>
        </p:blipFill>
        <p:spPr>
          <a:xfrm>
            <a:off x="3814697" y="731519"/>
            <a:ext cx="6848002" cy="5502303"/>
          </a:xfrm>
          <a:prstGeom prst="rect">
            <a:avLst/>
          </a:prstGeom>
        </p:spPr>
      </p:pic>
    </p:spTree>
    <p:extLst>
      <p:ext uri="{BB962C8B-B14F-4D97-AF65-F5344CB8AC3E}">
        <p14:creationId xmlns:p14="http://schemas.microsoft.com/office/powerpoint/2010/main" val="22833503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15DCE1-E651-5CA5-C49B-0362982CAC32}"/>
              </a:ext>
            </a:extLst>
          </p:cNvPr>
          <p:cNvSpPr>
            <a:spLocks noGrp="1"/>
          </p:cNvSpPr>
          <p:nvPr>
            <p:ph type="title"/>
          </p:nvPr>
        </p:nvSpPr>
        <p:spPr/>
        <p:txBody>
          <a:bodyPr/>
          <a:lstStyle/>
          <a:p>
            <a:r>
              <a:rPr lang="en-US" b="1" dirty="0"/>
              <a:t>LOADING DATASET</a:t>
            </a:r>
            <a:endParaRPr lang="en-IN" b="1" dirty="0"/>
          </a:p>
        </p:txBody>
      </p:sp>
      <p:pic>
        <p:nvPicPr>
          <p:cNvPr id="4" name="Picture 3">
            <a:extLst>
              <a:ext uri="{FF2B5EF4-FFF2-40B4-BE49-F238E27FC236}">
                <a16:creationId xmlns="" xmlns:a16="http://schemas.microsoft.com/office/drawing/2014/main" id="{E8778A66-9702-E2BC-CE7F-3F68E7166635}"/>
              </a:ext>
            </a:extLst>
          </p:cNvPr>
          <p:cNvPicPr>
            <a:picLocks noChangeAspect="1"/>
          </p:cNvPicPr>
          <p:nvPr/>
        </p:nvPicPr>
        <p:blipFill>
          <a:blip r:embed="rId2"/>
          <a:stretch>
            <a:fillRect/>
          </a:stretch>
        </p:blipFill>
        <p:spPr>
          <a:xfrm>
            <a:off x="4089215" y="692421"/>
            <a:ext cx="6708656" cy="5464013"/>
          </a:xfrm>
          <a:prstGeom prst="rect">
            <a:avLst/>
          </a:prstGeom>
        </p:spPr>
      </p:pic>
    </p:spTree>
    <p:extLst>
      <p:ext uri="{BB962C8B-B14F-4D97-AF65-F5344CB8AC3E}">
        <p14:creationId xmlns:p14="http://schemas.microsoft.com/office/powerpoint/2010/main" val="18098301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BDE05F-738E-446C-7285-9EB2FB95379B}"/>
              </a:ext>
            </a:extLst>
          </p:cNvPr>
          <p:cNvSpPr>
            <a:spLocks noGrp="1"/>
          </p:cNvSpPr>
          <p:nvPr>
            <p:ph type="title"/>
          </p:nvPr>
        </p:nvSpPr>
        <p:spPr>
          <a:xfrm>
            <a:off x="95416" y="1123837"/>
            <a:ext cx="3204375" cy="4601183"/>
          </a:xfrm>
        </p:spPr>
        <p:txBody>
          <a:bodyPr/>
          <a:lstStyle/>
          <a:p>
            <a:r>
              <a:rPr lang="en-US" b="1" dirty="0"/>
              <a:t>RENAME DATASET </a:t>
            </a:r>
            <a:endParaRPr lang="en-IN" b="1" dirty="0"/>
          </a:p>
        </p:txBody>
      </p:sp>
      <p:pic>
        <p:nvPicPr>
          <p:cNvPr id="4" name="Picture 3">
            <a:extLst>
              <a:ext uri="{FF2B5EF4-FFF2-40B4-BE49-F238E27FC236}">
                <a16:creationId xmlns="" xmlns:a16="http://schemas.microsoft.com/office/drawing/2014/main" id="{7F56EA65-2D9B-4B56-68A8-782FFF91809F}"/>
              </a:ext>
            </a:extLst>
          </p:cNvPr>
          <p:cNvPicPr>
            <a:picLocks noChangeAspect="1"/>
          </p:cNvPicPr>
          <p:nvPr/>
        </p:nvPicPr>
        <p:blipFill>
          <a:blip r:embed="rId2"/>
          <a:stretch>
            <a:fillRect/>
          </a:stretch>
        </p:blipFill>
        <p:spPr>
          <a:xfrm>
            <a:off x="3922362" y="185582"/>
            <a:ext cx="6748287" cy="4243295"/>
          </a:xfrm>
          <a:prstGeom prst="rect">
            <a:avLst/>
          </a:prstGeom>
        </p:spPr>
      </p:pic>
      <p:pic>
        <p:nvPicPr>
          <p:cNvPr id="6" name="Picture 5">
            <a:extLst>
              <a:ext uri="{FF2B5EF4-FFF2-40B4-BE49-F238E27FC236}">
                <a16:creationId xmlns="" xmlns:a16="http://schemas.microsoft.com/office/drawing/2014/main" id="{94EACE90-8055-B33D-F09F-5D05ACEBC4F1}"/>
              </a:ext>
            </a:extLst>
          </p:cNvPr>
          <p:cNvPicPr>
            <a:picLocks noChangeAspect="1"/>
          </p:cNvPicPr>
          <p:nvPr/>
        </p:nvPicPr>
        <p:blipFill>
          <a:blip r:embed="rId3"/>
          <a:stretch>
            <a:fillRect/>
          </a:stretch>
        </p:blipFill>
        <p:spPr>
          <a:xfrm>
            <a:off x="4214192" y="4325623"/>
            <a:ext cx="6456458" cy="1629904"/>
          </a:xfrm>
          <a:prstGeom prst="rect">
            <a:avLst/>
          </a:prstGeom>
        </p:spPr>
      </p:pic>
    </p:spTree>
    <p:extLst>
      <p:ext uri="{BB962C8B-B14F-4D97-AF65-F5344CB8AC3E}">
        <p14:creationId xmlns:p14="http://schemas.microsoft.com/office/powerpoint/2010/main" val="7993571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685F14-8E4C-4CC5-5426-299AEAD76102}"/>
              </a:ext>
            </a:extLst>
          </p:cNvPr>
          <p:cNvSpPr>
            <a:spLocks noGrp="1"/>
          </p:cNvSpPr>
          <p:nvPr>
            <p:ph type="title"/>
          </p:nvPr>
        </p:nvSpPr>
        <p:spPr>
          <a:xfrm>
            <a:off x="252919" y="1123837"/>
            <a:ext cx="3261558" cy="4601183"/>
          </a:xfrm>
        </p:spPr>
        <p:txBody>
          <a:bodyPr/>
          <a:lstStyle/>
          <a:p>
            <a:r>
              <a:rPr lang="en-US" b="1" dirty="0"/>
              <a:t>DIMENSIONAL ANALYSIS OF DATASET</a:t>
            </a:r>
            <a:endParaRPr lang="en-IN" b="1" dirty="0"/>
          </a:p>
        </p:txBody>
      </p:sp>
      <p:pic>
        <p:nvPicPr>
          <p:cNvPr id="4" name="Picture 3">
            <a:extLst>
              <a:ext uri="{FF2B5EF4-FFF2-40B4-BE49-F238E27FC236}">
                <a16:creationId xmlns="" xmlns:a16="http://schemas.microsoft.com/office/drawing/2014/main" id="{B5A6B0B8-EC1A-E0A3-F6AB-B6BB4B3F4D99}"/>
              </a:ext>
            </a:extLst>
          </p:cNvPr>
          <p:cNvPicPr>
            <a:picLocks noChangeAspect="1"/>
          </p:cNvPicPr>
          <p:nvPr/>
        </p:nvPicPr>
        <p:blipFill>
          <a:blip r:embed="rId2"/>
          <a:stretch>
            <a:fillRect/>
          </a:stretch>
        </p:blipFill>
        <p:spPr>
          <a:xfrm>
            <a:off x="3514477" y="1123837"/>
            <a:ext cx="8499943" cy="4508389"/>
          </a:xfrm>
          <a:prstGeom prst="rect">
            <a:avLst/>
          </a:prstGeom>
        </p:spPr>
      </p:pic>
    </p:spTree>
    <p:extLst>
      <p:ext uri="{BB962C8B-B14F-4D97-AF65-F5344CB8AC3E}">
        <p14:creationId xmlns:p14="http://schemas.microsoft.com/office/powerpoint/2010/main" val="9849768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C9DEE4-94F2-8C09-EC52-09B084D23E9A}"/>
              </a:ext>
            </a:extLst>
          </p:cNvPr>
          <p:cNvSpPr>
            <a:spLocks noGrp="1"/>
          </p:cNvSpPr>
          <p:nvPr>
            <p:ph type="title"/>
          </p:nvPr>
        </p:nvSpPr>
        <p:spPr>
          <a:xfrm>
            <a:off x="252918" y="1123837"/>
            <a:ext cx="3213850" cy="4601183"/>
          </a:xfrm>
        </p:spPr>
        <p:txBody>
          <a:bodyPr/>
          <a:lstStyle/>
          <a:p>
            <a:r>
              <a:rPr lang="en-US" b="1" dirty="0"/>
              <a:t>DIMENSIONAL ANALYSIS OF </a:t>
            </a:r>
            <a:r>
              <a:rPr lang="en-US" b="1" dirty="0" smtClean="0"/>
              <a:t>DATASET</a:t>
            </a:r>
            <a:endParaRPr lang="en-IN" b="1" dirty="0"/>
          </a:p>
        </p:txBody>
      </p:sp>
      <p:pic>
        <p:nvPicPr>
          <p:cNvPr id="4" name="Picture 3">
            <a:extLst>
              <a:ext uri="{FF2B5EF4-FFF2-40B4-BE49-F238E27FC236}">
                <a16:creationId xmlns="" xmlns:a16="http://schemas.microsoft.com/office/drawing/2014/main" id="{FFB590BC-0404-D6E2-2A61-A88B7F54417F}"/>
              </a:ext>
            </a:extLst>
          </p:cNvPr>
          <p:cNvPicPr>
            <a:picLocks noChangeAspect="1"/>
          </p:cNvPicPr>
          <p:nvPr/>
        </p:nvPicPr>
        <p:blipFill>
          <a:blip r:embed="rId2"/>
          <a:stretch>
            <a:fillRect/>
          </a:stretch>
        </p:blipFill>
        <p:spPr>
          <a:xfrm>
            <a:off x="3466768" y="1049572"/>
            <a:ext cx="8396577" cy="4190337"/>
          </a:xfrm>
          <a:prstGeom prst="rect">
            <a:avLst/>
          </a:prstGeom>
        </p:spPr>
      </p:pic>
    </p:spTree>
    <p:extLst>
      <p:ext uri="{BB962C8B-B14F-4D97-AF65-F5344CB8AC3E}">
        <p14:creationId xmlns:p14="http://schemas.microsoft.com/office/powerpoint/2010/main" val="13048763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223861-7AA1-5776-31E9-E565D035CDB8}"/>
              </a:ext>
            </a:extLst>
          </p:cNvPr>
          <p:cNvSpPr>
            <a:spLocks noGrp="1"/>
          </p:cNvSpPr>
          <p:nvPr>
            <p:ph type="title"/>
          </p:nvPr>
        </p:nvSpPr>
        <p:spPr>
          <a:xfrm>
            <a:off x="252919" y="1123837"/>
            <a:ext cx="3158496" cy="4601183"/>
          </a:xfrm>
        </p:spPr>
        <p:txBody>
          <a:bodyPr/>
          <a:lstStyle/>
          <a:p>
            <a:r>
              <a:rPr lang="en-US" b="1" dirty="0"/>
              <a:t>DIMENSIONAL ANALYSIS OF DATASET</a:t>
            </a:r>
            <a:endParaRPr lang="en-IN" b="1" dirty="0"/>
          </a:p>
        </p:txBody>
      </p:sp>
      <p:pic>
        <p:nvPicPr>
          <p:cNvPr id="4" name="Picture 3">
            <a:extLst>
              <a:ext uri="{FF2B5EF4-FFF2-40B4-BE49-F238E27FC236}">
                <a16:creationId xmlns="" xmlns:a16="http://schemas.microsoft.com/office/drawing/2014/main" id="{66B6A54B-1F32-C10F-AF70-AF0EAA6553E2}"/>
              </a:ext>
            </a:extLst>
          </p:cNvPr>
          <p:cNvPicPr>
            <a:picLocks noChangeAspect="1"/>
          </p:cNvPicPr>
          <p:nvPr/>
        </p:nvPicPr>
        <p:blipFill>
          <a:blip r:embed="rId2"/>
          <a:stretch>
            <a:fillRect/>
          </a:stretch>
        </p:blipFill>
        <p:spPr>
          <a:xfrm>
            <a:off x="4000318" y="381662"/>
            <a:ext cx="6686235" cy="6019137"/>
          </a:xfrm>
          <a:prstGeom prst="rect">
            <a:avLst/>
          </a:prstGeom>
        </p:spPr>
      </p:pic>
    </p:spTree>
    <p:extLst>
      <p:ext uri="{BB962C8B-B14F-4D97-AF65-F5344CB8AC3E}">
        <p14:creationId xmlns:p14="http://schemas.microsoft.com/office/powerpoint/2010/main" val="13016920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79E7BA-C549-93AC-45BD-3AE6555DC436}"/>
              </a:ext>
            </a:extLst>
          </p:cNvPr>
          <p:cNvSpPr>
            <a:spLocks noGrp="1"/>
          </p:cNvSpPr>
          <p:nvPr>
            <p:ph type="title"/>
          </p:nvPr>
        </p:nvSpPr>
        <p:spPr>
          <a:xfrm>
            <a:off x="252918" y="1123837"/>
            <a:ext cx="3213851" cy="4601183"/>
          </a:xfrm>
        </p:spPr>
        <p:txBody>
          <a:bodyPr/>
          <a:lstStyle/>
          <a:p>
            <a:r>
              <a:rPr lang="en-US" b="1" dirty="0"/>
              <a:t>DIMENSIONAL ANALYSIS OF DATASET</a:t>
            </a:r>
            <a:endParaRPr lang="en-IN" b="1" dirty="0"/>
          </a:p>
        </p:txBody>
      </p:sp>
      <p:pic>
        <p:nvPicPr>
          <p:cNvPr id="4" name="Picture 3">
            <a:extLst>
              <a:ext uri="{FF2B5EF4-FFF2-40B4-BE49-F238E27FC236}">
                <a16:creationId xmlns="" xmlns:a16="http://schemas.microsoft.com/office/drawing/2014/main" id="{0F1C0F5F-2D01-9B54-DB03-CC064EE330B0}"/>
              </a:ext>
            </a:extLst>
          </p:cNvPr>
          <p:cNvPicPr>
            <a:picLocks noChangeAspect="1"/>
          </p:cNvPicPr>
          <p:nvPr/>
        </p:nvPicPr>
        <p:blipFill>
          <a:blip r:embed="rId2"/>
          <a:stretch>
            <a:fillRect/>
          </a:stretch>
        </p:blipFill>
        <p:spPr>
          <a:xfrm>
            <a:off x="3983603" y="257043"/>
            <a:ext cx="7124369" cy="1127858"/>
          </a:xfrm>
          <a:prstGeom prst="rect">
            <a:avLst/>
          </a:prstGeom>
        </p:spPr>
      </p:pic>
      <p:pic>
        <p:nvPicPr>
          <p:cNvPr id="6" name="Picture 5">
            <a:extLst>
              <a:ext uri="{FF2B5EF4-FFF2-40B4-BE49-F238E27FC236}">
                <a16:creationId xmlns="" xmlns:a16="http://schemas.microsoft.com/office/drawing/2014/main" id="{9FED38DF-559A-81D8-6277-9F50388674D1}"/>
              </a:ext>
            </a:extLst>
          </p:cNvPr>
          <p:cNvPicPr>
            <a:picLocks noChangeAspect="1"/>
          </p:cNvPicPr>
          <p:nvPr/>
        </p:nvPicPr>
        <p:blipFill>
          <a:blip r:embed="rId3"/>
          <a:stretch>
            <a:fillRect/>
          </a:stretch>
        </p:blipFill>
        <p:spPr>
          <a:xfrm>
            <a:off x="3466769" y="1518699"/>
            <a:ext cx="8066572" cy="4675367"/>
          </a:xfrm>
          <a:prstGeom prst="rect">
            <a:avLst/>
          </a:prstGeom>
        </p:spPr>
      </p:pic>
    </p:spTree>
    <p:extLst>
      <p:ext uri="{BB962C8B-B14F-4D97-AF65-F5344CB8AC3E}">
        <p14:creationId xmlns:p14="http://schemas.microsoft.com/office/powerpoint/2010/main" val="16947842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AC45AE-3255-2295-C6BA-FCB748222FDB}"/>
              </a:ext>
            </a:extLst>
          </p:cNvPr>
          <p:cNvSpPr>
            <a:spLocks noGrp="1"/>
          </p:cNvSpPr>
          <p:nvPr>
            <p:ph type="title"/>
          </p:nvPr>
        </p:nvSpPr>
        <p:spPr/>
        <p:txBody>
          <a:bodyPr/>
          <a:lstStyle/>
          <a:p>
            <a:r>
              <a:rPr lang="en-US" b="1" dirty="0"/>
              <a:t>DATA </a:t>
            </a:r>
            <a:br>
              <a:rPr lang="en-US" b="1" dirty="0"/>
            </a:br>
            <a:r>
              <a:rPr lang="en-US" b="1" dirty="0"/>
              <a:t>CLEANING</a:t>
            </a:r>
            <a:endParaRPr lang="en-IN" b="1" dirty="0"/>
          </a:p>
        </p:txBody>
      </p:sp>
      <p:pic>
        <p:nvPicPr>
          <p:cNvPr id="4" name="Picture 3">
            <a:extLst>
              <a:ext uri="{FF2B5EF4-FFF2-40B4-BE49-F238E27FC236}">
                <a16:creationId xmlns="" xmlns:a16="http://schemas.microsoft.com/office/drawing/2014/main" id="{DD93A6E4-EF48-444D-F77E-8F44F1C627A8}"/>
              </a:ext>
            </a:extLst>
          </p:cNvPr>
          <p:cNvPicPr>
            <a:picLocks noChangeAspect="1"/>
          </p:cNvPicPr>
          <p:nvPr/>
        </p:nvPicPr>
        <p:blipFill>
          <a:blip r:embed="rId2"/>
          <a:stretch>
            <a:fillRect/>
          </a:stretch>
        </p:blipFill>
        <p:spPr>
          <a:xfrm>
            <a:off x="3745026" y="349856"/>
            <a:ext cx="6997186" cy="5597719"/>
          </a:xfrm>
          <a:prstGeom prst="rect">
            <a:avLst/>
          </a:prstGeom>
        </p:spPr>
      </p:pic>
    </p:spTree>
    <p:extLst>
      <p:ext uri="{BB962C8B-B14F-4D97-AF65-F5344CB8AC3E}">
        <p14:creationId xmlns:p14="http://schemas.microsoft.com/office/powerpoint/2010/main" val="27520789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A59BC6-4BC6-7C56-2172-1BB332998513}"/>
              </a:ext>
            </a:extLst>
          </p:cNvPr>
          <p:cNvSpPr>
            <a:spLocks noGrp="1"/>
          </p:cNvSpPr>
          <p:nvPr>
            <p:ph type="title"/>
          </p:nvPr>
        </p:nvSpPr>
        <p:spPr>
          <a:xfrm>
            <a:off x="753851" y="3031394"/>
            <a:ext cx="1965495" cy="795211"/>
          </a:xfrm>
        </p:spPr>
        <p:txBody>
          <a:bodyPr/>
          <a:lstStyle/>
          <a:p>
            <a:r>
              <a:rPr lang="en-IN" b="1" dirty="0"/>
              <a:t>AGENDA</a:t>
            </a:r>
          </a:p>
        </p:txBody>
      </p:sp>
      <p:sp>
        <p:nvSpPr>
          <p:cNvPr id="3" name="Content Placeholder 2">
            <a:extLst>
              <a:ext uri="{FF2B5EF4-FFF2-40B4-BE49-F238E27FC236}">
                <a16:creationId xmlns="" xmlns:a16="http://schemas.microsoft.com/office/drawing/2014/main" id="{1B302CD5-1CEC-3F82-F1E0-D1ECB3678357}"/>
              </a:ext>
            </a:extLst>
          </p:cNvPr>
          <p:cNvSpPr>
            <a:spLocks noGrp="1"/>
          </p:cNvSpPr>
          <p:nvPr>
            <p:ph idx="1"/>
          </p:nvPr>
        </p:nvSpPr>
        <p:spPr/>
        <p:txBody>
          <a:bodyPr/>
          <a:lstStyle/>
          <a:p>
            <a:r>
              <a:rPr lang="en-IN" sz="3000" b="1" dirty="0">
                <a:solidFill>
                  <a:srgbClr val="002060"/>
                </a:solidFill>
              </a:rPr>
              <a:t>INTRODUCTION</a:t>
            </a:r>
          </a:p>
          <a:p>
            <a:r>
              <a:rPr lang="en-IN" sz="3000" b="1" dirty="0">
                <a:solidFill>
                  <a:srgbClr val="002060"/>
                </a:solidFill>
              </a:rPr>
              <a:t>CAUSES OF PARKINSON'S DISEASE</a:t>
            </a:r>
          </a:p>
          <a:p>
            <a:r>
              <a:rPr lang="en-IN" sz="3000" b="1" dirty="0">
                <a:solidFill>
                  <a:srgbClr val="002060"/>
                </a:solidFill>
              </a:rPr>
              <a:t>SYMPTOMS OF PARKINSON'S DISEASE</a:t>
            </a:r>
          </a:p>
          <a:p>
            <a:r>
              <a:rPr lang="en-IN" sz="3000" b="1" dirty="0">
                <a:solidFill>
                  <a:srgbClr val="002060"/>
                </a:solidFill>
              </a:rPr>
              <a:t>COMPLICATIONS</a:t>
            </a:r>
          </a:p>
          <a:p>
            <a:r>
              <a:rPr lang="en-IN" sz="3000" b="1" dirty="0">
                <a:solidFill>
                  <a:srgbClr val="002060"/>
                </a:solidFill>
              </a:rPr>
              <a:t>TREATMENT OF PARKINSON'S </a:t>
            </a:r>
            <a:r>
              <a:rPr lang="en-IN" sz="3000" b="1" dirty="0" smtClean="0">
                <a:solidFill>
                  <a:srgbClr val="002060"/>
                </a:solidFill>
              </a:rPr>
              <a:t>DISEASE</a:t>
            </a:r>
          </a:p>
          <a:p>
            <a:r>
              <a:rPr lang="en-US" sz="3000" b="1" dirty="0" smtClean="0">
                <a:solidFill>
                  <a:srgbClr val="002060"/>
                </a:solidFill>
              </a:rPr>
              <a:t>DETECTION OF PARKINSON’S DISEASE USING PYTHON</a:t>
            </a:r>
            <a:endParaRPr lang="en-IN" sz="3000" b="1" dirty="0">
              <a:solidFill>
                <a:srgbClr val="002060"/>
              </a:solidFill>
            </a:endParaRPr>
          </a:p>
          <a:p>
            <a:endParaRPr lang="en-IN" dirty="0"/>
          </a:p>
        </p:txBody>
      </p:sp>
    </p:spTree>
    <p:extLst>
      <p:ext uri="{BB962C8B-B14F-4D97-AF65-F5344CB8AC3E}">
        <p14:creationId xmlns:p14="http://schemas.microsoft.com/office/powerpoint/2010/main" val="23963967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8C44AC-A57A-2A84-906C-945713CDE4B0}"/>
              </a:ext>
            </a:extLst>
          </p:cNvPr>
          <p:cNvSpPr>
            <a:spLocks noGrp="1"/>
          </p:cNvSpPr>
          <p:nvPr>
            <p:ph type="title"/>
          </p:nvPr>
        </p:nvSpPr>
        <p:spPr>
          <a:xfrm>
            <a:off x="252919" y="1123837"/>
            <a:ext cx="3118434" cy="4601183"/>
          </a:xfrm>
        </p:spPr>
        <p:txBody>
          <a:bodyPr/>
          <a:lstStyle/>
          <a:p>
            <a:r>
              <a:rPr lang="en-US" b="1" dirty="0"/>
              <a:t>DATA </a:t>
            </a:r>
            <a:br>
              <a:rPr lang="en-US" b="1" dirty="0"/>
            </a:br>
            <a:r>
              <a:rPr lang="en-US" b="1" dirty="0"/>
              <a:t>CLEANING</a:t>
            </a:r>
            <a:endParaRPr lang="en-IN" b="1" dirty="0"/>
          </a:p>
        </p:txBody>
      </p:sp>
      <p:pic>
        <p:nvPicPr>
          <p:cNvPr id="4" name="Picture 3">
            <a:extLst>
              <a:ext uri="{FF2B5EF4-FFF2-40B4-BE49-F238E27FC236}">
                <a16:creationId xmlns="" xmlns:a16="http://schemas.microsoft.com/office/drawing/2014/main" id="{B9CD61BC-11DF-6F5E-B3EC-9E03CE4BB50F}"/>
              </a:ext>
            </a:extLst>
          </p:cNvPr>
          <p:cNvPicPr>
            <a:picLocks noChangeAspect="1"/>
          </p:cNvPicPr>
          <p:nvPr/>
        </p:nvPicPr>
        <p:blipFill>
          <a:blip r:embed="rId2"/>
          <a:stretch>
            <a:fillRect/>
          </a:stretch>
        </p:blipFill>
        <p:spPr>
          <a:xfrm>
            <a:off x="3601940" y="318052"/>
            <a:ext cx="7988555" cy="5812403"/>
          </a:xfrm>
          <a:prstGeom prst="rect">
            <a:avLst/>
          </a:prstGeom>
        </p:spPr>
      </p:pic>
    </p:spTree>
    <p:extLst>
      <p:ext uri="{BB962C8B-B14F-4D97-AF65-F5344CB8AC3E}">
        <p14:creationId xmlns:p14="http://schemas.microsoft.com/office/powerpoint/2010/main" val="33824383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9726E2-4FFE-66E3-E14F-CB21A961B36E}"/>
              </a:ext>
            </a:extLst>
          </p:cNvPr>
          <p:cNvSpPr>
            <a:spLocks noGrp="1"/>
          </p:cNvSpPr>
          <p:nvPr>
            <p:ph type="title"/>
          </p:nvPr>
        </p:nvSpPr>
        <p:spPr/>
        <p:txBody>
          <a:bodyPr/>
          <a:lstStyle/>
          <a:p>
            <a:r>
              <a:rPr lang="en-US" b="1" dirty="0"/>
              <a:t>OUTLIER DETECTION </a:t>
            </a:r>
            <a:endParaRPr lang="en-IN" b="1" dirty="0"/>
          </a:p>
        </p:txBody>
      </p:sp>
      <p:pic>
        <p:nvPicPr>
          <p:cNvPr id="4" name="Picture 3">
            <a:extLst>
              <a:ext uri="{FF2B5EF4-FFF2-40B4-BE49-F238E27FC236}">
                <a16:creationId xmlns="" xmlns:a16="http://schemas.microsoft.com/office/drawing/2014/main" id="{57F4DB14-814B-BF6C-EA7E-62B2001F2AC9}"/>
              </a:ext>
            </a:extLst>
          </p:cNvPr>
          <p:cNvPicPr>
            <a:picLocks noChangeAspect="1"/>
          </p:cNvPicPr>
          <p:nvPr/>
        </p:nvPicPr>
        <p:blipFill>
          <a:blip r:embed="rId2"/>
          <a:stretch>
            <a:fillRect/>
          </a:stretch>
        </p:blipFill>
        <p:spPr>
          <a:xfrm>
            <a:off x="4187229" y="529072"/>
            <a:ext cx="6475469" cy="5410552"/>
          </a:xfrm>
          <a:prstGeom prst="rect">
            <a:avLst/>
          </a:prstGeom>
        </p:spPr>
      </p:pic>
    </p:spTree>
    <p:extLst>
      <p:ext uri="{BB962C8B-B14F-4D97-AF65-F5344CB8AC3E}">
        <p14:creationId xmlns:p14="http://schemas.microsoft.com/office/powerpoint/2010/main" val="14362839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CCFCEA-8ECE-777A-EA4D-DFC2226F999B}"/>
              </a:ext>
            </a:extLst>
          </p:cNvPr>
          <p:cNvSpPr>
            <a:spLocks noGrp="1"/>
          </p:cNvSpPr>
          <p:nvPr>
            <p:ph type="title"/>
          </p:nvPr>
        </p:nvSpPr>
        <p:spPr/>
        <p:txBody>
          <a:bodyPr/>
          <a:lstStyle/>
          <a:p>
            <a:r>
              <a:rPr lang="en-US" b="1" dirty="0"/>
              <a:t>OUTLIER DETECTION </a:t>
            </a:r>
            <a:endParaRPr lang="en-IN" b="1" dirty="0"/>
          </a:p>
        </p:txBody>
      </p:sp>
      <p:pic>
        <p:nvPicPr>
          <p:cNvPr id="6" name="Picture 5">
            <a:extLst>
              <a:ext uri="{FF2B5EF4-FFF2-40B4-BE49-F238E27FC236}">
                <a16:creationId xmlns="" xmlns:a16="http://schemas.microsoft.com/office/drawing/2014/main" id="{1C71575C-1E22-F18F-EC00-C6E8EF1BE18A}"/>
              </a:ext>
            </a:extLst>
          </p:cNvPr>
          <p:cNvPicPr>
            <a:picLocks noChangeAspect="1"/>
          </p:cNvPicPr>
          <p:nvPr/>
        </p:nvPicPr>
        <p:blipFill>
          <a:blip r:embed="rId2"/>
          <a:stretch>
            <a:fillRect/>
          </a:stretch>
        </p:blipFill>
        <p:spPr>
          <a:xfrm>
            <a:off x="3578086" y="715617"/>
            <a:ext cx="8038769" cy="5161729"/>
          </a:xfrm>
          <a:prstGeom prst="rect">
            <a:avLst/>
          </a:prstGeom>
        </p:spPr>
      </p:pic>
    </p:spTree>
    <p:extLst>
      <p:ext uri="{BB962C8B-B14F-4D97-AF65-F5344CB8AC3E}">
        <p14:creationId xmlns:p14="http://schemas.microsoft.com/office/powerpoint/2010/main" val="8531950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FCCEAC-1D3A-FFDA-E41F-4E4B45B13CB3}"/>
              </a:ext>
            </a:extLst>
          </p:cNvPr>
          <p:cNvSpPr>
            <a:spLocks noGrp="1"/>
          </p:cNvSpPr>
          <p:nvPr>
            <p:ph type="title"/>
          </p:nvPr>
        </p:nvSpPr>
        <p:spPr>
          <a:xfrm>
            <a:off x="105509" y="1046907"/>
            <a:ext cx="3419061" cy="4601183"/>
          </a:xfrm>
        </p:spPr>
        <p:txBody>
          <a:bodyPr/>
          <a:lstStyle/>
          <a:p>
            <a:r>
              <a:rPr lang="en-US" b="1" dirty="0"/>
              <a:t>DATA VISUALIZATION</a:t>
            </a:r>
            <a:endParaRPr lang="en-IN" b="1" dirty="0"/>
          </a:p>
        </p:txBody>
      </p:sp>
      <p:pic>
        <p:nvPicPr>
          <p:cNvPr id="4" name="Picture 3">
            <a:extLst>
              <a:ext uri="{FF2B5EF4-FFF2-40B4-BE49-F238E27FC236}">
                <a16:creationId xmlns="" xmlns:a16="http://schemas.microsoft.com/office/drawing/2014/main" id="{22B3786C-22BA-3835-88E1-F1688D5BAC12}"/>
              </a:ext>
            </a:extLst>
          </p:cNvPr>
          <p:cNvPicPr>
            <a:picLocks noChangeAspect="1"/>
          </p:cNvPicPr>
          <p:nvPr/>
        </p:nvPicPr>
        <p:blipFill>
          <a:blip r:embed="rId2"/>
          <a:stretch>
            <a:fillRect/>
          </a:stretch>
        </p:blipFill>
        <p:spPr>
          <a:xfrm>
            <a:off x="3713259" y="278296"/>
            <a:ext cx="8006964" cy="6138407"/>
          </a:xfrm>
          <a:prstGeom prst="rect">
            <a:avLst/>
          </a:prstGeom>
        </p:spPr>
      </p:pic>
    </p:spTree>
    <p:extLst>
      <p:ext uri="{BB962C8B-B14F-4D97-AF65-F5344CB8AC3E}">
        <p14:creationId xmlns:p14="http://schemas.microsoft.com/office/powerpoint/2010/main" val="34669405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96FE6B-8068-F39C-CE21-620483EE79AD}"/>
              </a:ext>
            </a:extLst>
          </p:cNvPr>
          <p:cNvSpPr>
            <a:spLocks noGrp="1"/>
          </p:cNvSpPr>
          <p:nvPr>
            <p:ph type="title"/>
          </p:nvPr>
        </p:nvSpPr>
        <p:spPr>
          <a:xfrm>
            <a:off x="103366" y="1123837"/>
            <a:ext cx="3403159" cy="4601183"/>
          </a:xfrm>
        </p:spPr>
        <p:txBody>
          <a:bodyPr/>
          <a:lstStyle/>
          <a:p>
            <a:r>
              <a:rPr lang="en-US" b="1" dirty="0"/>
              <a:t>DATA VISUALIZATION</a:t>
            </a:r>
            <a:endParaRPr lang="en-IN" b="1" dirty="0"/>
          </a:p>
        </p:txBody>
      </p:sp>
      <p:pic>
        <p:nvPicPr>
          <p:cNvPr id="4" name="Picture 3">
            <a:extLst>
              <a:ext uri="{FF2B5EF4-FFF2-40B4-BE49-F238E27FC236}">
                <a16:creationId xmlns="" xmlns:a16="http://schemas.microsoft.com/office/drawing/2014/main" id="{B9E0B620-598C-0693-2B6B-3F2237E96C86}"/>
              </a:ext>
            </a:extLst>
          </p:cNvPr>
          <p:cNvPicPr>
            <a:picLocks noChangeAspect="1"/>
          </p:cNvPicPr>
          <p:nvPr/>
        </p:nvPicPr>
        <p:blipFill>
          <a:blip r:embed="rId2"/>
          <a:stretch>
            <a:fillRect/>
          </a:stretch>
        </p:blipFill>
        <p:spPr>
          <a:xfrm>
            <a:off x="3506525" y="834887"/>
            <a:ext cx="8054672" cy="5247861"/>
          </a:xfrm>
          <a:prstGeom prst="rect">
            <a:avLst/>
          </a:prstGeom>
        </p:spPr>
      </p:pic>
    </p:spTree>
    <p:extLst>
      <p:ext uri="{BB962C8B-B14F-4D97-AF65-F5344CB8AC3E}">
        <p14:creationId xmlns:p14="http://schemas.microsoft.com/office/powerpoint/2010/main" val="2655769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761E60-F547-408A-8EFA-DBA5656CF960}"/>
              </a:ext>
            </a:extLst>
          </p:cNvPr>
          <p:cNvSpPr>
            <a:spLocks noGrp="1"/>
          </p:cNvSpPr>
          <p:nvPr>
            <p:ph type="title"/>
          </p:nvPr>
        </p:nvSpPr>
        <p:spPr>
          <a:xfrm>
            <a:off x="0" y="1123837"/>
            <a:ext cx="3376246" cy="4601183"/>
          </a:xfrm>
        </p:spPr>
        <p:txBody>
          <a:bodyPr/>
          <a:lstStyle/>
          <a:p>
            <a:r>
              <a:rPr lang="en-US" b="1" dirty="0"/>
              <a:t>DATA VISUALIZATION</a:t>
            </a:r>
            <a:endParaRPr lang="en-IN" b="1" dirty="0"/>
          </a:p>
        </p:txBody>
      </p:sp>
      <p:pic>
        <p:nvPicPr>
          <p:cNvPr id="4" name="Picture 3">
            <a:extLst>
              <a:ext uri="{FF2B5EF4-FFF2-40B4-BE49-F238E27FC236}">
                <a16:creationId xmlns="" xmlns:a16="http://schemas.microsoft.com/office/drawing/2014/main" id="{17280194-E471-79AB-77D6-26CFFFD4680E}"/>
              </a:ext>
            </a:extLst>
          </p:cNvPr>
          <p:cNvPicPr>
            <a:picLocks noChangeAspect="1"/>
          </p:cNvPicPr>
          <p:nvPr/>
        </p:nvPicPr>
        <p:blipFill>
          <a:blip r:embed="rId2"/>
          <a:stretch>
            <a:fillRect/>
          </a:stretch>
        </p:blipFill>
        <p:spPr>
          <a:xfrm>
            <a:off x="3664726" y="715257"/>
            <a:ext cx="7597798" cy="5240269"/>
          </a:xfrm>
          <a:prstGeom prst="rect">
            <a:avLst/>
          </a:prstGeom>
        </p:spPr>
      </p:pic>
    </p:spTree>
    <p:extLst>
      <p:ext uri="{BB962C8B-B14F-4D97-AF65-F5344CB8AC3E}">
        <p14:creationId xmlns:p14="http://schemas.microsoft.com/office/powerpoint/2010/main" val="10459610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FD7784-5740-F07B-D02B-377210BE3691}"/>
              </a:ext>
            </a:extLst>
          </p:cNvPr>
          <p:cNvSpPr>
            <a:spLocks noGrp="1"/>
          </p:cNvSpPr>
          <p:nvPr>
            <p:ph type="title"/>
          </p:nvPr>
        </p:nvSpPr>
        <p:spPr>
          <a:xfrm>
            <a:off x="0" y="1123837"/>
            <a:ext cx="3363402" cy="4601183"/>
          </a:xfrm>
        </p:spPr>
        <p:txBody>
          <a:bodyPr/>
          <a:lstStyle/>
          <a:p>
            <a:r>
              <a:rPr lang="en-US" b="1" dirty="0"/>
              <a:t>DATA VISUALIZATION</a:t>
            </a:r>
            <a:endParaRPr lang="en-IN" b="1" dirty="0"/>
          </a:p>
        </p:txBody>
      </p:sp>
      <p:pic>
        <p:nvPicPr>
          <p:cNvPr id="1026" name="Picture 2">
            <a:extLst>
              <a:ext uri="{FF2B5EF4-FFF2-40B4-BE49-F238E27FC236}">
                <a16:creationId xmlns="" xmlns:a16="http://schemas.microsoft.com/office/drawing/2014/main" id="{CA5BC8D9-333C-73C3-E214-28BFCC9B4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8817" y="0"/>
            <a:ext cx="866692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6344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MODEL CREATION FOR PREDICTION</a:t>
            </a:r>
            <a:endParaRPr lang="en-IN" b="1"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5269" y="1060938"/>
            <a:ext cx="8230699" cy="4747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29771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MODEL CREATION FOR PREDICTION</a:t>
            </a:r>
            <a:endParaRPr lang="en-IN"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184" y="656492"/>
            <a:ext cx="8546123" cy="5534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84374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PREDICTION RESULT</a:t>
            </a:r>
            <a:endParaRPr lang="en-IN" b="1"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0912" y="734891"/>
            <a:ext cx="8349396"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912" y="4106741"/>
            <a:ext cx="8349396" cy="206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65984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F5C931-733D-8706-84DB-4E58C48686C4}"/>
              </a:ext>
            </a:extLst>
          </p:cNvPr>
          <p:cNvSpPr>
            <a:spLocks noGrp="1"/>
          </p:cNvSpPr>
          <p:nvPr>
            <p:ph type="title"/>
          </p:nvPr>
        </p:nvSpPr>
        <p:spPr>
          <a:xfrm>
            <a:off x="0" y="1123837"/>
            <a:ext cx="3395207" cy="4601183"/>
          </a:xfrm>
        </p:spPr>
        <p:txBody>
          <a:bodyPr/>
          <a:lstStyle/>
          <a:p>
            <a:r>
              <a:rPr lang="en-IN" b="1" dirty="0"/>
              <a:t>INTRODUCTION </a:t>
            </a:r>
          </a:p>
        </p:txBody>
      </p:sp>
      <p:sp>
        <p:nvSpPr>
          <p:cNvPr id="3" name="TextBox 2">
            <a:extLst>
              <a:ext uri="{FF2B5EF4-FFF2-40B4-BE49-F238E27FC236}">
                <a16:creationId xmlns="" xmlns:a16="http://schemas.microsoft.com/office/drawing/2014/main" id="{9687B485-AE24-A8E7-1A31-4BB26008129D}"/>
              </a:ext>
            </a:extLst>
          </p:cNvPr>
          <p:cNvSpPr txBox="1"/>
          <p:nvPr/>
        </p:nvSpPr>
        <p:spPr>
          <a:xfrm>
            <a:off x="3784821" y="813737"/>
            <a:ext cx="8086476" cy="6324808"/>
          </a:xfrm>
          <a:prstGeom prst="rect">
            <a:avLst/>
          </a:prstGeom>
          <a:noFill/>
        </p:spPr>
        <p:txBody>
          <a:bodyPr wrap="square" rtlCol="0">
            <a:spAutoFit/>
          </a:bodyPr>
          <a:lstStyle/>
          <a:p>
            <a:pPr>
              <a:lnSpc>
                <a:spcPct val="150000"/>
              </a:lnSpc>
            </a:pPr>
            <a:r>
              <a:rPr lang="en-US" b="1" i="0" dirty="0">
                <a:solidFill>
                  <a:schemeClr val="accent1">
                    <a:lumMod val="75000"/>
                  </a:schemeClr>
                </a:solidFill>
                <a:effectLst/>
                <a:latin typeface="Söhne"/>
              </a:rPr>
              <a:t>Parkinson's </a:t>
            </a:r>
            <a:r>
              <a:rPr lang="en-US" b="1" i="0" dirty="0" smtClean="0">
                <a:solidFill>
                  <a:schemeClr val="accent1">
                    <a:lumMod val="75000"/>
                  </a:schemeClr>
                </a:solidFill>
                <a:effectLst/>
                <a:latin typeface="Söhne"/>
              </a:rPr>
              <a:t>Disease</a:t>
            </a:r>
            <a:r>
              <a:rPr lang="en-US" b="1" i="0" dirty="0" smtClean="0">
                <a:effectLst/>
                <a:latin typeface="Söhne"/>
              </a:rPr>
              <a:t> </a:t>
            </a:r>
            <a:r>
              <a:rPr lang="en-US" b="1" i="0" dirty="0">
                <a:effectLst/>
                <a:latin typeface="Söhne"/>
              </a:rPr>
              <a:t>is a progressive disorder that affects the nervous system and the parts of the body controlled by the nerves.</a:t>
            </a:r>
            <a:br>
              <a:rPr lang="en-US" b="1" i="0" dirty="0">
                <a:effectLst/>
                <a:latin typeface="Söhne"/>
              </a:rPr>
            </a:br>
            <a:r>
              <a:rPr lang="en-US" b="1" i="0" dirty="0">
                <a:effectLst/>
                <a:latin typeface="Söhne"/>
              </a:rPr>
              <a:t>Symptoms start slowly. The first symptom may be a barely noticeable tremor in just one hand. Tremors are common, but the disorder may also cause stiffness or slowing of movement.</a:t>
            </a:r>
          </a:p>
          <a:p>
            <a:pPr>
              <a:lnSpc>
                <a:spcPct val="150000"/>
              </a:lnSpc>
            </a:pPr>
            <a:r>
              <a:rPr lang="en-US" b="1" i="0" dirty="0">
                <a:effectLst/>
                <a:latin typeface="Söhne"/>
              </a:rPr>
              <a:t>In the early stages of Parkinson's disease, your face may show little or no expression. Your arms may not swing when you walk. Your speech may become soft or slurred. Parkinson's disease symptoms worsen as your condition progresses over time. </a:t>
            </a:r>
          </a:p>
          <a:p>
            <a:pPr>
              <a:lnSpc>
                <a:spcPct val="150000"/>
              </a:lnSpc>
            </a:pPr>
            <a:r>
              <a:rPr lang="en-US" b="1" i="0" dirty="0">
                <a:effectLst/>
                <a:latin typeface="Söhne"/>
              </a:rPr>
              <a:t>Although Parkinson's disease can't be cured, medications might significantly improve your symptoms. Occasionally, your health care provider may suggest surgery to regulate certain regions of your brain and improve your symptoms.</a:t>
            </a:r>
          </a:p>
          <a:p>
            <a:pPr>
              <a:lnSpc>
                <a:spcPct val="150000"/>
              </a:lnSpc>
            </a:pPr>
            <a:r>
              <a:rPr lang="en-US" b="0" i="0" dirty="0">
                <a:effectLst/>
                <a:latin typeface="Söhne"/>
              </a:rPr>
              <a:t/>
            </a:r>
            <a:br>
              <a:rPr lang="en-US" b="0" i="0" dirty="0">
                <a:effectLst/>
                <a:latin typeface="Söhne"/>
              </a:rPr>
            </a:br>
            <a:endParaRPr lang="en-IN" dirty="0"/>
          </a:p>
        </p:txBody>
      </p:sp>
    </p:spTree>
    <p:extLst>
      <p:ext uri="{BB962C8B-B14F-4D97-AF65-F5344CB8AC3E}">
        <p14:creationId xmlns:p14="http://schemas.microsoft.com/office/powerpoint/2010/main" val="29724303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8" y="1123837"/>
            <a:ext cx="3180985" cy="4601183"/>
          </a:xfrm>
        </p:spPr>
        <p:txBody>
          <a:bodyPr/>
          <a:lstStyle/>
          <a:p>
            <a:r>
              <a:rPr lang="en-US" b="1" dirty="0" smtClean="0"/>
              <a:t>CONCLUSION,</a:t>
            </a:r>
            <a:br>
              <a:rPr lang="en-US" b="1" dirty="0" smtClean="0"/>
            </a:br>
            <a:r>
              <a:rPr lang="en-US" b="1" dirty="0" smtClean="0"/>
              <a:t>REFERENCES &amp; GITHUB LINK</a:t>
            </a:r>
            <a:endParaRPr lang="en-IN" b="1" dirty="0"/>
          </a:p>
        </p:txBody>
      </p:sp>
      <p:sp>
        <p:nvSpPr>
          <p:cNvPr id="3" name="Rectangle 1"/>
          <p:cNvSpPr>
            <a:spLocks noChangeArrowheads="1"/>
          </p:cNvSpPr>
          <p:nvPr/>
        </p:nvSpPr>
        <p:spPr bwMode="auto">
          <a:xfrm>
            <a:off x="3433904" y="777401"/>
            <a:ext cx="8449749" cy="1809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b="1" i="0" u="none" strike="noStrike" cap="none" normalizeH="0" baseline="0" dirty="0" smtClean="0">
                <a:ln>
                  <a:noFill/>
                </a:ln>
                <a:solidFill>
                  <a:schemeClr val="tx1"/>
                </a:solidFill>
                <a:effectLst/>
                <a:cs typeface="Arial" pitchFamily="34" charset="0"/>
              </a:rPr>
              <a:t>Conclusion:</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b="1" i="0" u="none" strike="noStrike" cap="none" normalizeH="0" baseline="0" dirty="0" smtClean="0">
                <a:ln>
                  <a:noFill/>
                </a:ln>
                <a:solidFill>
                  <a:schemeClr val="tx1"/>
                </a:solidFill>
                <a:effectLst/>
                <a:cs typeface="Arial" pitchFamily="34" charset="0"/>
              </a:rPr>
              <a:t>Our model predicts POSITIVE(+</a:t>
            </a:r>
            <a:r>
              <a:rPr kumimoji="0" lang="en-US" b="1" i="0" u="none" strike="noStrike" cap="none" normalizeH="0" baseline="0" dirty="0" err="1" smtClean="0">
                <a:ln>
                  <a:noFill/>
                </a:ln>
                <a:solidFill>
                  <a:schemeClr val="tx1"/>
                </a:solidFill>
                <a:effectLst/>
                <a:cs typeface="Arial" pitchFamily="34" charset="0"/>
              </a:rPr>
              <a:t>ve</a:t>
            </a:r>
            <a:r>
              <a:rPr kumimoji="0" lang="en-US" b="1" i="0" u="none" strike="noStrike" cap="none" normalizeH="0" baseline="0" dirty="0" smtClean="0">
                <a:ln>
                  <a:noFill/>
                </a:ln>
                <a:solidFill>
                  <a:schemeClr val="tx1"/>
                </a:solidFill>
                <a:effectLst/>
                <a:cs typeface="Arial" pitchFamily="34" charset="0"/>
              </a:rPr>
              <a:t>) Parkinson’s Disease for the following data input: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b="1" i="0" u="none" strike="noStrike" cap="none" normalizeH="0" baseline="0" dirty="0" smtClean="0">
                <a:ln>
                  <a:noFill/>
                </a:ln>
                <a:solidFill>
                  <a:schemeClr val="tx1"/>
                </a:solidFill>
                <a:effectLst/>
                <a:cs typeface="Arial" pitchFamily="34" charset="0"/>
              </a:rPr>
              <a:t>[274.688,240.005,174.287,0.01360,0.01008,0.00624,0.00564,</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b="1" i="0" u="none" strike="noStrike" cap="none" normalizeH="0" baseline="0" dirty="0" smtClean="0">
                <a:ln>
                  <a:noFill/>
                </a:ln>
                <a:solidFill>
                  <a:schemeClr val="tx1"/>
                </a:solidFill>
                <a:effectLst/>
                <a:cs typeface="Arial" pitchFamily="34" charset="0"/>
              </a:rPr>
              <a:t>0.01873,1.02308,0.256,0.51268,0.01365,0.81667,0.63804,0.10715,</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b="1" i="0" u="none" strike="noStrike" cap="none" normalizeH="0" baseline="0" dirty="0" smtClean="0">
                <a:ln>
                  <a:noFill/>
                </a:ln>
                <a:solidFill>
                  <a:schemeClr val="tx1"/>
                </a:solidFill>
                <a:effectLst/>
                <a:cs typeface="Arial" pitchFamily="34" charset="0"/>
              </a:rPr>
              <a:t>6.883,0.607567,0.158453,3.679772,0.131728]</a:t>
            </a:r>
            <a:r>
              <a:rPr kumimoji="0" lang="en-US" b="1" i="0" u="none" strike="noStrike" cap="none" normalizeH="0" dirty="0" smtClean="0">
                <a:ln>
                  <a:noFill/>
                </a:ln>
                <a:solidFill>
                  <a:schemeClr val="tx1"/>
                </a:solidFill>
                <a:effectLst/>
                <a:cs typeface="Arial" pitchFamily="34" charset="0"/>
              </a:rPr>
              <a:t> with an accuracy of 97.43%</a:t>
            </a:r>
            <a:endParaRPr kumimoji="0" lang="en-US" sz="4000" b="1" i="0" u="none" strike="noStrike" cap="none" normalizeH="0" baseline="0" dirty="0" smtClean="0">
              <a:ln>
                <a:noFill/>
              </a:ln>
              <a:solidFill>
                <a:schemeClr val="tx1"/>
              </a:solidFill>
              <a:effectLst/>
              <a:cs typeface="Arial" pitchFamily="34" charset="0"/>
            </a:endParaRPr>
          </a:p>
        </p:txBody>
      </p:sp>
      <p:sp>
        <p:nvSpPr>
          <p:cNvPr id="4" name="Rectangle 3"/>
          <p:cNvSpPr/>
          <p:nvPr/>
        </p:nvSpPr>
        <p:spPr>
          <a:xfrm>
            <a:off x="3445626" y="2820686"/>
            <a:ext cx="6096000" cy="1477328"/>
          </a:xfrm>
          <a:prstGeom prst="rect">
            <a:avLst/>
          </a:prstGeom>
        </p:spPr>
        <p:txBody>
          <a:bodyPr>
            <a:spAutoFit/>
          </a:bodyPr>
          <a:lstStyle/>
          <a:p>
            <a:r>
              <a:rPr lang="en-US" b="1" dirty="0" smtClean="0"/>
              <a:t>Dataset Reference:</a:t>
            </a:r>
          </a:p>
          <a:p>
            <a:r>
              <a:rPr lang="en-US" b="1" dirty="0" smtClean="0"/>
              <a:t>Max </a:t>
            </a:r>
            <a:r>
              <a:rPr lang="en-US" b="1" dirty="0"/>
              <a:t>A. Little, Patrick E. </a:t>
            </a:r>
            <a:r>
              <a:rPr lang="en-US" b="1" dirty="0" err="1"/>
              <a:t>McSharry</a:t>
            </a:r>
            <a:r>
              <a:rPr lang="en-US" b="1" dirty="0"/>
              <a:t>, Eric J. Hunter, Lorraine O. </a:t>
            </a:r>
            <a:r>
              <a:rPr lang="en-US" b="1" dirty="0" err="1"/>
              <a:t>Ramig</a:t>
            </a:r>
            <a:r>
              <a:rPr lang="en-US" b="1" dirty="0"/>
              <a:t> (2008), 'Suitability of dysphonia measurements for </a:t>
            </a:r>
            <a:r>
              <a:rPr lang="en-US" b="1" dirty="0" err="1"/>
              <a:t>telemonitoring</a:t>
            </a:r>
            <a:r>
              <a:rPr lang="en-US" b="1" dirty="0"/>
              <a:t> of Parkinson's disease', IEEE Transactions on Biomedical Engineering (to appear).</a:t>
            </a:r>
            <a:endParaRPr lang="en-IN" b="1" dirty="0"/>
          </a:p>
        </p:txBody>
      </p:sp>
      <p:sp>
        <p:nvSpPr>
          <p:cNvPr id="8" name="Rectangle 7"/>
          <p:cNvSpPr/>
          <p:nvPr/>
        </p:nvSpPr>
        <p:spPr>
          <a:xfrm>
            <a:off x="3445626" y="4641558"/>
            <a:ext cx="7902311" cy="646331"/>
          </a:xfrm>
          <a:prstGeom prst="rect">
            <a:avLst/>
          </a:prstGeom>
        </p:spPr>
        <p:txBody>
          <a:bodyPr wrap="square">
            <a:spAutoFit/>
          </a:bodyPr>
          <a:lstStyle/>
          <a:p>
            <a:r>
              <a:rPr lang="en-US" b="1" dirty="0" err="1" smtClean="0"/>
              <a:t>GitHub</a:t>
            </a:r>
            <a:r>
              <a:rPr lang="en-US" b="1" dirty="0" smtClean="0"/>
              <a:t> Link:</a:t>
            </a:r>
            <a:endParaRPr lang="en-IN" b="1" dirty="0" smtClean="0"/>
          </a:p>
          <a:p>
            <a:r>
              <a:rPr lang="en-IN" b="1" dirty="0" smtClean="0">
                <a:hlinkClick r:id="rId2"/>
              </a:rPr>
              <a:t>https</a:t>
            </a:r>
            <a:r>
              <a:rPr lang="en-IN" b="1" dirty="0">
                <a:hlinkClick r:id="rId2"/>
              </a:rPr>
              <a:t>://github.com/kartikdhari15/DATA_ANALYTICS_COLLEGE_PROJECT.git</a:t>
            </a:r>
            <a:endParaRPr lang="en-IN" b="1" dirty="0"/>
          </a:p>
        </p:txBody>
      </p:sp>
    </p:spTree>
    <p:extLst>
      <p:ext uri="{BB962C8B-B14F-4D97-AF65-F5344CB8AC3E}">
        <p14:creationId xmlns:p14="http://schemas.microsoft.com/office/powerpoint/2010/main" val="30322493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359656-88E8-F784-1CCA-316F2093E2E5}"/>
              </a:ext>
            </a:extLst>
          </p:cNvPr>
          <p:cNvSpPr>
            <a:spLocks noGrp="1"/>
          </p:cNvSpPr>
          <p:nvPr>
            <p:ph type="title"/>
          </p:nvPr>
        </p:nvSpPr>
        <p:spPr>
          <a:xfrm>
            <a:off x="63610" y="1123837"/>
            <a:ext cx="3136791" cy="4601183"/>
          </a:xfrm>
        </p:spPr>
        <p:txBody>
          <a:bodyPr/>
          <a:lstStyle/>
          <a:p>
            <a:r>
              <a:rPr lang="en-IN" sz="3600" b="1" dirty="0">
                <a:solidFill>
                  <a:schemeClr val="bg1"/>
                </a:solidFill>
              </a:rPr>
              <a:t>CAUSES OF PARKINSON'S DISEASE</a:t>
            </a:r>
          </a:p>
        </p:txBody>
      </p:sp>
      <p:sp>
        <p:nvSpPr>
          <p:cNvPr id="4" name="TextBox 3">
            <a:extLst>
              <a:ext uri="{FF2B5EF4-FFF2-40B4-BE49-F238E27FC236}">
                <a16:creationId xmlns="" xmlns:a16="http://schemas.microsoft.com/office/drawing/2014/main" id="{ABA37BA0-ADA4-F87D-6533-D0851F95D3C4}"/>
              </a:ext>
            </a:extLst>
          </p:cNvPr>
          <p:cNvSpPr txBox="1"/>
          <p:nvPr/>
        </p:nvSpPr>
        <p:spPr>
          <a:xfrm>
            <a:off x="4332034" y="905124"/>
            <a:ext cx="6345141" cy="5078313"/>
          </a:xfrm>
          <a:prstGeom prst="rect">
            <a:avLst/>
          </a:prstGeom>
          <a:noFill/>
        </p:spPr>
        <p:txBody>
          <a:bodyPr wrap="square" rtlCol="0">
            <a:spAutoFit/>
          </a:bodyPr>
          <a:lstStyle/>
          <a:p>
            <a:pPr>
              <a:lnSpc>
                <a:spcPct val="150000"/>
              </a:lnSpc>
            </a:pPr>
            <a:r>
              <a:rPr lang="en-US" sz="2400" b="1" dirty="0" smtClean="0">
                <a:ea typeface="+mj-lt"/>
                <a:cs typeface="+mj-lt"/>
              </a:rPr>
              <a:t>When </a:t>
            </a:r>
            <a:r>
              <a:rPr lang="en-US" sz="2400" b="1" dirty="0">
                <a:ea typeface="+mj-lt"/>
                <a:cs typeface="+mj-lt"/>
              </a:rPr>
              <a:t>dopamine levels decrease, it causes atypical brain activity, leading to impaired movement.</a:t>
            </a:r>
            <a:r>
              <a:rPr lang="en-US" sz="2400" b="1" dirty="0">
                <a:cs typeface="Sabon Next LT"/>
              </a:rPr>
              <a:t/>
            </a:r>
            <a:br>
              <a:rPr lang="en-US" sz="2400" b="1" dirty="0">
                <a:cs typeface="Sabon Next LT"/>
              </a:rPr>
            </a:br>
            <a:r>
              <a:rPr lang="en-US" sz="2400" b="1" dirty="0">
                <a:cs typeface="Sabon Next LT"/>
              </a:rPr>
              <a:t>The exact cause for this decrease in dopamine level is still unknown but several factors may play a role, which are :</a:t>
            </a:r>
            <a:r>
              <a:rPr lang="en-US" sz="2400" b="1" u="sng" dirty="0">
                <a:cs typeface="Sabon Next LT"/>
              </a:rPr>
              <a:t/>
            </a:r>
            <a:br>
              <a:rPr lang="en-US" sz="2400" b="1" u="sng" dirty="0">
                <a:cs typeface="Sabon Next LT"/>
              </a:rPr>
            </a:br>
            <a:r>
              <a:rPr lang="en-US" sz="2400" b="1" dirty="0">
                <a:ea typeface="+mj-lt"/>
                <a:cs typeface="+mj-lt"/>
              </a:rPr>
              <a:t>Genes</a:t>
            </a:r>
            <a:r>
              <a:rPr lang="en-US" sz="2400" b="1" u="sng" dirty="0">
                <a:cs typeface="Sabon Next LT"/>
              </a:rPr>
              <a:t/>
            </a:r>
            <a:br>
              <a:rPr lang="en-US" sz="2400" b="1" u="sng" dirty="0">
                <a:cs typeface="Sabon Next LT"/>
              </a:rPr>
            </a:br>
            <a:r>
              <a:rPr lang="en-US" sz="2400" b="1" dirty="0">
                <a:ea typeface="+mj-lt"/>
                <a:cs typeface="+mj-lt"/>
              </a:rPr>
              <a:t>Environmental triggers</a:t>
            </a:r>
            <a:r>
              <a:rPr lang="en-US" sz="2400" b="1" u="sng" dirty="0">
                <a:cs typeface="Sabon Next LT"/>
              </a:rPr>
              <a:t/>
            </a:r>
            <a:br>
              <a:rPr lang="en-US" sz="2400" b="1" u="sng" dirty="0">
                <a:cs typeface="Sabon Next LT"/>
              </a:rPr>
            </a:br>
            <a:r>
              <a:rPr lang="en-US" sz="2400" b="1" dirty="0">
                <a:ea typeface="+mj-lt"/>
                <a:cs typeface="+mj-lt"/>
              </a:rPr>
              <a:t>The presence of Lewy bodies</a:t>
            </a:r>
            <a:endParaRPr lang="en-IN" sz="2400" b="1" dirty="0"/>
          </a:p>
        </p:txBody>
      </p:sp>
    </p:spTree>
    <p:extLst>
      <p:ext uri="{BB962C8B-B14F-4D97-AF65-F5344CB8AC3E}">
        <p14:creationId xmlns:p14="http://schemas.microsoft.com/office/powerpoint/2010/main" val="7534319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D9E8E05-7798-893B-1191-51F3CDBFE7F9}"/>
              </a:ext>
            </a:extLst>
          </p:cNvPr>
          <p:cNvPicPr>
            <a:picLocks noChangeAspect="1"/>
          </p:cNvPicPr>
          <p:nvPr/>
        </p:nvPicPr>
        <p:blipFill>
          <a:blip r:embed="rId2"/>
          <a:stretch>
            <a:fillRect/>
          </a:stretch>
        </p:blipFill>
        <p:spPr>
          <a:xfrm>
            <a:off x="1172103" y="468923"/>
            <a:ext cx="9514451" cy="5884985"/>
          </a:xfrm>
          <a:prstGeom prst="rect">
            <a:avLst/>
          </a:prstGeom>
        </p:spPr>
      </p:pic>
    </p:spTree>
    <p:extLst>
      <p:ext uri="{BB962C8B-B14F-4D97-AF65-F5344CB8AC3E}">
        <p14:creationId xmlns:p14="http://schemas.microsoft.com/office/powerpoint/2010/main" val="10811579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9E8CDE-4E6F-75A4-B975-555EC10BEADD}"/>
              </a:ext>
            </a:extLst>
          </p:cNvPr>
          <p:cNvSpPr>
            <a:spLocks noGrp="1"/>
          </p:cNvSpPr>
          <p:nvPr>
            <p:ph type="title"/>
          </p:nvPr>
        </p:nvSpPr>
        <p:spPr>
          <a:xfrm>
            <a:off x="0" y="1128408"/>
            <a:ext cx="3538331" cy="4601183"/>
          </a:xfrm>
        </p:spPr>
        <p:txBody>
          <a:bodyPr>
            <a:normAutofit/>
          </a:bodyPr>
          <a:lstStyle/>
          <a:p>
            <a:r>
              <a:rPr lang="en-IN" sz="3400" b="1" dirty="0"/>
              <a:t>COMPLICATIONS</a:t>
            </a:r>
          </a:p>
        </p:txBody>
      </p:sp>
      <p:sp>
        <p:nvSpPr>
          <p:cNvPr id="3" name="TextBox 2">
            <a:extLst>
              <a:ext uri="{FF2B5EF4-FFF2-40B4-BE49-F238E27FC236}">
                <a16:creationId xmlns="" xmlns:a16="http://schemas.microsoft.com/office/drawing/2014/main" id="{6D48B80F-C0AD-1E2E-3CB0-9B91FFF7530E}"/>
              </a:ext>
            </a:extLst>
          </p:cNvPr>
          <p:cNvSpPr txBox="1"/>
          <p:nvPr/>
        </p:nvSpPr>
        <p:spPr>
          <a:xfrm>
            <a:off x="4365267" y="1313291"/>
            <a:ext cx="6011186" cy="4231415"/>
          </a:xfrm>
          <a:prstGeom prst="rect">
            <a:avLst/>
          </a:prstGeom>
          <a:noFill/>
        </p:spPr>
        <p:txBody>
          <a:bodyPr wrap="square" rtlCol="0">
            <a:spAutoFit/>
          </a:bodyPr>
          <a:lstStyle/>
          <a:p>
            <a:pPr>
              <a:lnSpc>
                <a:spcPct val="150000"/>
              </a:lnSpc>
            </a:pPr>
            <a:r>
              <a:rPr lang="en-US" sz="2600" b="1" dirty="0">
                <a:ea typeface="+mj-lt"/>
                <a:cs typeface="+mj-lt"/>
              </a:rPr>
              <a:t>-Thinking difficulties.</a:t>
            </a:r>
            <a:r>
              <a:rPr lang="en-US" sz="2600" b="1" u="sng" dirty="0">
                <a:cs typeface="Sabon Next LT"/>
              </a:rPr>
              <a:t/>
            </a:r>
            <a:br>
              <a:rPr lang="en-US" sz="2600" b="1" u="sng" dirty="0">
                <a:cs typeface="Sabon Next LT"/>
              </a:rPr>
            </a:br>
            <a:r>
              <a:rPr lang="en-US" sz="2600" b="1" dirty="0">
                <a:ea typeface="+mj-lt"/>
                <a:cs typeface="+mj-lt"/>
              </a:rPr>
              <a:t>-Depression and emotional changes.</a:t>
            </a:r>
            <a:r>
              <a:rPr lang="en-US" sz="2600" b="1" u="sng" dirty="0">
                <a:cs typeface="Sabon Next LT"/>
              </a:rPr>
              <a:t/>
            </a:r>
            <a:br>
              <a:rPr lang="en-US" sz="2600" b="1" u="sng" dirty="0">
                <a:cs typeface="Sabon Next LT"/>
              </a:rPr>
            </a:br>
            <a:r>
              <a:rPr lang="en-US" sz="2600" b="1" dirty="0">
                <a:ea typeface="+mj-lt"/>
                <a:cs typeface="+mj-lt"/>
              </a:rPr>
              <a:t>-Swallowing problems.</a:t>
            </a:r>
            <a:r>
              <a:rPr lang="en-US" sz="2600" b="1" u="sng" dirty="0">
                <a:cs typeface="Sabon Next LT"/>
              </a:rPr>
              <a:t/>
            </a:r>
            <a:br>
              <a:rPr lang="en-US" sz="2600" b="1" u="sng" dirty="0">
                <a:cs typeface="Sabon Next LT"/>
              </a:rPr>
            </a:br>
            <a:r>
              <a:rPr lang="en-US" sz="2600" b="1" dirty="0">
                <a:ea typeface="+mj-lt"/>
                <a:cs typeface="+mj-lt"/>
              </a:rPr>
              <a:t>-Chewing and eating problems.</a:t>
            </a:r>
            <a:r>
              <a:rPr lang="en-US" sz="2600" b="1" u="sng" dirty="0">
                <a:cs typeface="Sabon Next LT"/>
              </a:rPr>
              <a:t/>
            </a:r>
            <a:br>
              <a:rPr lang="en-US" sz="2600" b="1" u="sng" dirty="0">
                <a:cs typeface="Sabon Next LT"/>
              </a:rPr>
            </a:br>
            <a:r>
              <a:rPr lang="en-US" sz="2600" b="1" dirty="0">
                <a:ea typeface="+mj-lt"/>
                <a:cs typeface="+mj-lt"/>
              </a:rPr>
              <a:t>-Sleep problems and sleep disorders.</a:t>
            </a:r>
            <a:r>
              <a:rPr lang="en-US" sz="2600" b="1" u="sng" dirty="0">
                <a:cs typeface="Sabon Next LT"/>
              </a:rPr>
              <a:t/>
            </a:r>
            <a:br>
              <a:rPr lang="en-US" sz="2600" b="1" u="sng" dirty="0">
                <a:cs typeface="Sabon Next LT"/>
              </a:rPr>
            </a:br>
            <a:r>
              <a:rPr lang="en-US" sz="2600" b="1" dirty="0">
                <a:ea typeface="+mj-lt"/>
                <a:cs typeface="+mj-lt"/>
              </a:rPr>
              <a:t>-Constipation.</a:t>
            </a:r>
            <a:r>
              <a:rPr lang="en-US" sz="2600" b="1" u="sng" dirty="0">
                <a:cs typeface="Sabon Next LT"/>
              </a:rPr>
              <a:t/>
            </a:r>
            <a:br>
              <a:rPr lang="en-US" sz="2600" b="1" u="sng" dirty="0">
                <a:cs typeface="Sabon Next LT"/>
              </a:rPr>
            </a:br>
            <a:r>
              <a:rPr lang="en-US" sz="2600" b="1" dirty="0">
                <a:cs typeface="Sabon Next LT"/>
              </a:rPr>
              <a:t> </a:t>
            </a:r>
            <a:endParaRPr lang="en-IN" sz="2600" b="1" dirty="0"/>
          </a:p>
        </p:txBody>
      </p:sp>
    </p:spTree>
    <p:extLst>
      <p:ext uri="{BB962C8B-B14F-4D97-AF65-F5344CB8AC3E}">
        <p14:creationId xmlns:p14="http://schemas.microsoft.com/office/powerpoint/2010/main" val="28663271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34D61E-2ED7-F61F-F2AB-27FEFF21E80E}"/>
              </a:ext>
            </a:extLst>
          </p:cNvPr>
          <p:cNvSpPr>
            <a:spLocks noGrp="1"/>
          </p:cNvSpPr>
          <p:nvPr>
            <p:ph type="title"/>
          </p:nvPr>
        </p:nvSpPr>
        <p:spPr>
          <a:xfrm>
            <a:off x="252918" y="1123837"/>
            <a:ext cx="3086629" cy="4601183"/>
          </a:xfrm>
        </p:spPr>
        <p:txBody>
          <a:bodyPr/>
          <a:lstStyle/>
          <a:p>
            <a:r>
              <a:rPr lang="en-IN" b="1" dirty="0">
                <a:solidFill>
                  <a:schemeClr val="bg1"/>
                </a:solidFill>
              </a:rPr>
              <a:t>SYMPTOMS OF PARKINSON'S DISEASE</a:t>
            </a:r>
            <a:br>
              <a:rPr lang="en-IN" b="1" dirty="0">
                <a:solidFill>
                  <a:schemeClr val="bg1"/>
                </a:solidFill>
              </a:rPr>
            </a:br>
            <a:endParaRPr lang="en-IN" b="1" dirty="0">
              <a:solidFill>
                <a:schemeClr val="bg1"/>
              </a:solidFill>
            </a:endParaRPr>
          </a:p>
        </p:txBody>
      </p:sp>
      <p:sp>
        <p:nvSpPr>
          <p:cNvPr id="3" name="Content Placeholder 2">
            <a:extLst>
              <a:ext uri="{FF2B5EF4-FFF2-40B4-BE49-F238E27FC236}">
                <a16:creationId xmlns="" xmlns:a16="http://schemas.microsoft.com/office/drawing/2014/main" id="{C9EBCA8A-CBC8-226D-4F12-91B2B7B5C422}"/>
              </a:ext>
            </a:extLst>
          </p:cNvPr>
          <p:cNvSpPr>
            <a:spLocks noGrp="1"/>
          </p:cNvSpPr>
          <p:nvPr>
            <p:ph idx="1"/>
          </p:nvPr>
        </p:nvSpPr>
        <p:spPr>
          <a:xfrm>
            <a:off x="3869268" y="864108"/>
            <a:ext cx="7604464" cy="5120640"/>
          </a:xfrm>
        </p:spPr>
        <p:txBody>
          <a:bodyPr>
            <a:normAutofit/>
          </a:bodyPr>
          <a:lstStyle/>
          <a:p>
            <a:pPr>
              <a:lnSpc>
                <a:spcPct val="150000"/>
              </a:lnSpc>
              <a:buFont typeface="Wingdings" panose="05000000000000000000" pitchFamily="2" charset="2"/>
              <a:buChar char="§"/>
            </a:pPr>
            <a:r>
              <a:rPr lang="en-US" sz="2400" b="1" dirty="0">
                <a:solidFill>
                  <a:schemeClr val="tx1"/>
                </a:solidFill>
              </a:rPr>
              <a:t>Tremors, Trembling of hands, arms, legs, jaw and face</a:t>
            </a:r>
          </a:p>
          <a:p>
            <a:pPr>
              <a:lnSpc>
                <a:spcPct val="150000"/>
              </a:lnSpc>
              <a:buFont typeface="Wingdings" panose="05000000000000000000" pitchFamily="2" charset="2"/>
              <a:buChar char="§"/>
            </a:pPr>
            <a:r>
              <a:rPr lang="en-US" sz="2400" b="1" dirty="0">
                <a:solidFill>
                  <a:schemeClr val="tx1"/>
                </a:solidFill>
              </a:rPr>
              <a:t>Stiffness of the arms, legs and trunk</a:t>
            </a:r>
          </a:p>
          <a:p>
            <a:pPr>
              <a:lnSpc>
                <a:spcPct val="150000"/>
              </a:lnSpc>
              <a:buFont typeface="Wingdings" panose="05000000000000000000" pitchFamily="2" charset="2"/>
              <a:buChar char="§"/>
            </a:pPr>
            <a:r>
              <a:rPr lang="en-US" sz="2400" b="1" dirty="0">
                <a:solidFill>
                  <a:schemeClr val="tx1"/>
                </a:solidFill>
              </a:rPr>
              <a:t>Slowness of movement</a:t>
            </a:r>
          </a:p>
          <a:p>
            <a:pPr>
              <a:lnSpc>
                <a:spcPct val="150000"/>
              </a:lnSpc>
              <a:buFont typeface="Wingdings" panose="05000000000000000000" pitchFamily="2" charset="2"/>
              <a:buChar char="§"/>
            </a:pPr>
            <a:r>
              <a:rPr lang="en-US" sz="2400" b="1" dirty="0">
                <a:solidFill>
                  <a:schemeClr val="tx1"/>
                </a:solidFill>
              </a:rPr>
              <a:t>Poor balance and coordination</a:t>
            </a:r>
          </a:p>
          <a:p>
            <a:pPr>
              <a:lnSpc>
                <a:spcPct val="150000"/>
              </a:lnSpc>
              <a:buFont typeface="Wingdings" panose="05000000000000000000" pitchFamily="2" charset="2"/>
              <a:buChar char="§"/>
            </a:pPr>
            <a:r>
              <a:rPr lang="en-US" sz="2400" b="1" dirty="0">
                <a:solidFill>
                  <a:schemeClr val="tx1"/>
                </a:solidFill>
              </a:rPr>
              <a:t>Speech difficulty</a:t>
            </a:r>
            <a:endParaRPr lang="en-IN" sz="2400" b="1" dirty="0">
              <a:solidFill>
                <a:schemeClr val="tx1"/>
              </a:solidFill>
            </a:endParaRPr>
          </a:p>
        </p:txBody>
      </p:sp>
    </p:spTree>
    <p:extLst>
      <p:ext uri="{BB962C8B-B14F-4D97-AF65-F5344CB8AC3E}">
        <p14:creationId xmlns:p14="http://schemas.microsoft.com/office/powerpoint/2010/main" val="17254527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97F5D6-FBD0-8622-D50D-241B2C83CE5E}"/>
              </a:ext>
            </a:extLst>
          </p:cNvPr>
          <p:cNvSpPr>
            <a:spLocks noGrp="1"/>
          </p:cNvSpPr>
          <p:nvPr>
            <p:ph type="title"/>
          </p:nvPr>
        </p:nvSpPr>
        <p:spPr>
          <a:xfrm>
            <a:off x="197259" y="1433938"/>
            <a:ext cx="3134337" cy="4601183"/>
          </a:xfrm>
        </p:spPr>
        <p:txBody>
          <a:bodyPr/>
          <a:lstStyle/>
          <a:p>
            <a:r>
              <a:rPr lang="en-IN" b="1" dirty="0"/>
              <a:t>TREATMENT OF PARKINSON'S DISEASE</a:t>
            </a:r>
            <a:br>
              <a:rPr lang="en-IN" b="1" dirty="0"/>
            </a:br>
            <a:endParaRPr lang="en-IN" b="1" dirty="0"/>
          </a:p>
        </p:txBody>
      </p:sp>
      <p:sp>
        <p:nvSpPr>
          <p:cNvPr id="3" name="TextBox 2">
            <a:extLst>
              <a:ext uri="{FF2B5EF4-FFF2-40B4-BE49-F238E27FC236}">
                <a16:creationId xmlns="" xmlns:a16="http://schemas.microsoft.com/office/drawing/2014/main" id="{6B30F46A-D303-DA30-4FAF-BC70D7AAD2E2}"/>
              </a:ext>
            </a:extLst>
          </p:cNvPr>
          <p:cNvSpPr txBox="1"/>
          <p:nvPr/>
        </p:nvSpPr>
        <p:spPr>
          <a:xfrm>
            <a:off x="4309607" y="779227"/>
            <a:ext cx="7331103" cy="5122941"/>
          </a:xfrm>
          <a:prstGeom prst="rect">
            <a:avLst/>
          </a:prstGeom>
          <a:noFill/>
        </p:spPr>
        <p:txBody>
          <a:bodyPr wrap="square" rtlCol="0">
            <a:spAutoFit/>
          </a:bodyPr>
          <a:lstStyle/>
          <a:p>
            <a:pPr algn="just">
              <a:lnSpc>
                <a:spcPct val="150000"/>
              </a:lnSpc>
            </a:pPr>
            <a:r>
              <a:rPr lang="en-US" sz="2000" b="1" dirty="0">
                <a:ea typeface="+mj-lt"/>
                <a:cs typeface="+mj-lt"/>
              </a:rPr>
              <a:t>Parkinson's disease cannot be cured, but medications can help control symptoms. In some later cases, surgery may be advised.</a:t>
            </a:r>
            <a:r>
              <a:rPr lang="en-US" sz="2000" b="1" u="sng" dirty="0">
                <a:cs typeface="+mj-lt"/>
              </a:rPr>
              <a:t/>
            </a:r>
            <a:br>
              <a:rPr lang="en-US" sz="2000" b="1" u="sng" dirty="0">
                <a:cs typeface="+mj-lt"/>
              </a:rPr>
            </a:br>
            <a:r>
              <a:rPr lang="en-US" sz="2000" b="1" dirty="0">
                <a:ea typeface="+mj-lt"/>
                <a:cs typeface="+mj-lt"/>
              </a:rPr>
              <a:t>Some research has shown that regular aerobic exercise might reduce the risk of Parkinson's disease.</a:t>
            </a:r>
            <a:endParaRPr lang="en-US" sz="2000" b="1" u="sng" dirty="0">
              <a:cs typeface="Sabon Next LT"/>
            </a:endParaRPr>
          </a:p>
          <a:p>
            <a:pPr algn="just">
              <a:lnSpc>
                <a:spcPct val="150000"/>
              </a:lnSpc>
            </a:pPr>
            <a:r>
              <a:rPr lang="en-US" sz="2000" b="1" dirty="0">
                <a:ea typeface="+mj-lt"/>
                <a:cs typeface="+mj-lt"/>
              </a:rPr>
              <a:t>Some other research has shown that people who consume caffeine — which is found in coffee, tea and cola — get Parkinson's disease less often than those who don't drink it. Green tea is also related to a reduced risk of developing Parkinson's disease. However, it is still not known whether caffeine protects against getting Parkinson's or is related in some other way. </a:t>
            </a:r>
            <a:endParaRPr lang="en-IN" sz="2000" b="1" dirty="0"/>
          </a:p>
        </p:txBody>
      </p:sp>
    </p:spTree>
    <p:extLst>
      <p:ext uri="{BB962C8B-B14F-4D97-AF65-F5344CB8AC3E}">
        <p14:creationId xmlns:p14="http://schemas.microsoft.com/office/powerpoint/2010/main" val="32374632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ABOUT THE DATASET</a:t>
            </a:r>
            <a:endParaRPr lang="en-IN" b="1" dirty="0"/>
          </a:p>
        </p:txBody>
      </p:sp>
      <p:sp>
        <p:nvSpPr>
          <p:cNvPr id="3" name="Rectangle 2"/>
          <p:cNvSpPr/>
          <p:nvPr/>
        </p:nvSpPr>
        <p:spPr>
          <a:xfrm>
            <a:off x="3903784" y="1399125"/>
            <a:ext cx="6893170" cy="4093428"/>
          </a:xfrm>
          <a:prstGeom prst="rect">
            <a:avLst/>
          </a:prstGeom>
        </p:spPr>
        <p:txBody>
          <a:bodyPr wrap="square">
            <a:spAutoFit/>
          </a:bodyPr>
          <a:lstStyle/>
          <a:p>
            <a:r>
              <a:rPr lang="en-US" sz="2000" b="1" dirty="0"/>
              <a:t>This dataset is composed of a range of biomedical voice measurements from 31 people, 23 with Parkinson's disease (PD). Each column in the table is a particular voice measure, and each row corresponds to one of 195 voice recordings from these individuals ("name" column). The main aim of the data is to </a:t>
            </a:r>
            <a:r>
              <a:rPr lang="en-US" sz="2000" b="1" dirty="0" smtClean="0"/>
              <a:t>differentiate </a:t>
            </a:r>
            <a:r>
              <a:rPr lang="en-US" sz="2000" b="1" dirty="0"/>
              <a:t>healthy people from those with PD, according to the "status" column which is set to 0 for healthy and 1 for PD.</a:t>
            </a:r>
          </a:p>
          <a:p>
            <a:endParaRPr lang="en-US" sz="2000" b="1" dirty="0"/>
          </a:p>
          <a:p>
            <a:r>
              <a:rPr lang="en-US" sz="2000" b="1" dirty="0"/>
              <a:t>The data is in ASCII CSV format. The rows of the CSV file contain an instance corresponding to one voice recording. There are around six recordings per patient, the name of the patient is identified in the first </a:t>
            </a:r>
            <a:r>
              <a:rPr lang="en-US" sz="2000" b="1" dirty="0" smtClean="0"/>
              <a:t>column.</a:t>
            </a:r>
            <a:endParaRPr lang="en-IN" sz="2000" b="1" dirty="0"/>
          </a:p>
        </p:txBody>
      </p:sp>
    </p:spTree>
    <p:extLst>
      <p:ext uri="{BB962C8B-B14F-4D97-AF65-F5344CB8AC3E}">
        <p14:creationId xmlns:p14="http://schemas.microsoft.com/office/powerpoint/2010/main" val="3882796370"/>
      </p:ext>
    </p:extLst>
  </p:cSld>
  <p:clrMapOvr>
    <a:masterClrMapping/>
  </p:clrMapOvr>
  <p:timing>
    <p:tnLst>
      <p:par>
        <p:cTn id="1" dur="indefinite" restart="never" nodeType="tmRoot"/>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A9C098-A058-4A59-AA77-E2402053F600}">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8CEA0254-3646-4633-AE89-92733C2D69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Frame design</Template>
  <TotalTime>190</TotalTime>
  <Words>521</Words>
  <Application>Microsoft Office PowerPoint</Application>
  <PresentationFormat>Custom</PresentationFormat>
  <Paragraphs>72</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Frame</vt:lpstr>
      <vt:lpstr>Detection of Parkinson's Disease</vt:lpstr>
      <vt:lpstr>AGENDA</vt:lpstr>
      <vt:lpstr>INTRODUCTION </vt:lpstr>
      <vt:lpstr>CAUSES OF PARKINSON'S DISEASE</vt:lpstr>
      <vt:lpstr>PowerPoint Presentation</vt:lpstr>
      <vt:lpstr>COMPLICATIONS</vt:lpstr>
      <vt:lpstr>SYMPTOMS OF PARKINSON'S DISEASE </vt:lpstr>
      <vt:lpstr>TREATMENT OF PARKINSON'S DISEASE </vt:lpstr>
      <vt:lpstr>ABOUT THE DATASET</vt:lpstr>
      <vt:lpstr>DATASET ATTRIBUTE INFORMATION</vt:lpstr>
      <vt:lpstr>IMPORT LIBRARIES </vt:lpstr>
      <vt:lpstr>LOADING DATASET</vt:lpstr>
      <vt:lpstr>LOADING DATASET</vt:lpstr>
      <vt:lpstr>RENAME DATASET </vt:lpstr>
      <vt:lpstr>DIMENSIONAL ANALYSIS OF DATASET</vt:lpstr>
      <vt:lpstr>DIMENSIONAL ANALYSIS OF DATASET</vt:lpstr>
      <vt:lpstr>DIMENSIONAL ANALYSIS OF DATASET</vt:lpstr>
      <vt:lpstr>DIMENSIONAL ANALYSIS OF DATASET</vt:lpstr>
      <vt:lpstr>DATA  CLEANING</vt:lpstr>
      <vt:lpstr>DATA  CLEANING</vt:lpstr>
      <vt:lpstr>OUTLIER DETECTION </vt:lpstr>
      <vt:lpstr>OUTLIER DETECTION </vt:lpstr>
      <vt:lpstr>DATA VISUALIZATION</vt:lpstr>
      <vt:lpstr>DATA VISUALIZATION</vt:lpstr>
      <vt:lpstr>DATA VISUALIZATION</vt:lpstr>
      <vt:lpstr>DATA VISUALIZATION</vt:lpstr>
      <vt:lpstr>MODEL CREATION FOR PREDICTION</vt:lpstr>
      <vt:lpstr>MODEL CREATION FOR PREDICTION</vt:lpstr>
      <vt:lpstr>PREDICTION RESULT</vt:lpstr>
      <vt:lpstr>CONCLUSION, REFERENCES &amp; GITHUB LINK</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Parkinson's disease</dc:title>
  <dc:creator>kunal kumar</dc:creator>
  <cp:lastModifiedBy>HP</cp:lastModifiedBy>
  <cp:revision>17</cp:revision>
  <dcterms:created xsi:type="dcterms:W3CDTF">2023-03-06T06:35:24Z</dcterms:created>
  <dcterms:modified xsi:type="dcterms:W3CDTF">2023-03-06T18:14:14Z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